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C2A1-32BC-42B9-AAB8-4A71ED8679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BA00937-9962-486A-8F05-C13721FC8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66F5AE7-D633-45E8-9416-DDE72BF0826E}"/>
              </a:ext>
            </a:extLst>
          </p:cNvPr>
          <p:cNvSpPr>
            <a:spLocks noGrp="1"/>
          </p:cNvSpPr>
          <p:nvPr>
            <p:ph type="dt" sz="half" idx="10"/>
          </p:nvPr>
        </p:nvSpPr>
        <p:spPr/>
        <p:txBody>
          <a:bodyPr/>
          <a:lstStyle/>
          <a:p>
            <a:fld id="{6BEBBE44-A1E5-49B0-A4C7-0C3EBC1CED6F}" type="datetimeFigureOut">
              <a:rPr lang="en-AU" smtClean="0"/>
              <a:t>28/10/2021</a:t>
            </a:fld>
            <a:endParaRPr lang="en-AU"/>
          </a:p>
        </p:txBody>
      </p:sp>
      <p:sp>
        <p:nvSpPr>
          <p:cNvPr id="5" name="Footer Placeholder 4">
            <a:extLst>
              <a:ext uri="{FF2B5EF4-FFF2-40B4-BE49-F238E27FC236}">
                <a16:creationId xmlns:a16="http://schemas.microsoft.com/office/drawing/2014/main" id="{3332CFA2-2061-4727-A853-5DE7E2C5362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C53798-5D56-48BE-B067-B66DD17DCDED}"/>
              </a:ext>
            </a:extLst>
          </p:cNvPr>
          <p:cNvSpPr>
            <a:spLocks noGrp="1"/>
          </p:cNvSpPr>
          <p:nvPr>
            <p:ph type="sldNum" sz="quarter" idx="12"/>
          </p:nvPr>
        </p:nvSpPr>
        <p:spPr/>
        <p:txBody>
          <a:bodyPr/>
          <a:lstStyle/>
          <a:p>
            <a:fld id="{79B8C276-E475-4358-B6D1-5EB8D017F69C}" type="slidenum">
              <a:rPr lang="en-AU" smtClean="0"/>
              <a:t>‹#›</a:t>
            </a:fld>
            <a:endParaRPr lang="en-AU"/>
          </a:p>
        </p:txBody>
      </p:sp>
    </p:spTree>
    <p:extLst>
      <p:ext uri="{BB962C8B-B14F-4D97-AF65-F5344CB8AC3E}">
        <p14:creationId xmlns:p14="http://schemas.microsoft.com/office/powerpoint/2010/main" val="286837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A63-C8BF-4DB4-91D7-BF4358D567B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24A859F-92F5-4783-8C80-5926522CDC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26C4F99-403F-4F78-9CC9-EFFF76A73567}"/>
              </a:ext>
            </a:extLst>
          </p:cNvPr>
          <p:cNvSpPr>
            <a:spLocks noGrp="1"/>
          </p:cNvSpPr>
          <p:nvPr>
            <p:ph type="dt" sz="half" idx="10"/>
          </p:nvPr>
        </p:nvSpPr>
        <p:spPr/>
        <p:txBody>
          <a:bodyPr/>
          <a:lstStyle/>
          <a:p>
            <a:fld id="{6BEBBE44-A1E5-49B0-A4C7-0C3EBC1CED6F}" type="datetimeFigureOut">
              <a:rPr lang="en-AU" smtClean="0"/>
              <a:t>28/10/2021</a:t>
            </a:fld>
            <a:endParaRPr lang="en-AU"/>
          </a:p>
        </p:txBody>
      </p:sp>
      <p:sp>
        <p:nvSpPr>
          <p:cNvPr id="5" name="Footer Placeholder 4">
            <a:extLst>
              <a:ext uri="{FF2B5EF4-FFF2-40B4-BE49-F238E27FC236}">
                <a16:creationId xmlns:a16="http://schemas.microsoft.com/office/drawing/2014/main" id="{8C230A95-9A33-4A77-B1E1-DB36C8B8A73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3B6EF9-3B29-41A4-BC2C-BADB2DFF8EB1}"/>
              </a:ext>
            </a:extLst>
          </p:cNvPr>
          <p:cNvSpPr>
            <a:spLocks noGrp="1"/>
          </p:cNvSpPr>
          <p:nvPr>
            <p:ph type="sldNum" sz="quarter" idx="12"/>
          </p:nvPr>
        </p:nvSpPr>
        <p:spPr/>
        <p:txBody>
          <a:bodyPr/>
          <a:lstStyle/>
          <a:p>
            <a:fld id="{79B8C276-E475-4358-B6D1-5EB8D017F69C}" type="slidenum">
              <a:rPr lang="en-AU" smtClean="0"/>
              <a:t>‹#›</a:t>
            </a:fld>
            <a:endParaRPr lang="en-AU"/>
          </a:p>
        </p:txBody>
      </p:sp>
    </p:spTree>
    <p:extLst>
      <p:ext uri="{BB962C8B-B14F-4D97-AF65-F5344CB8AC3E}">
        <p14:creationId xmlns:p14="http://schemas.microsoft.com/office/powerpoint/2010/main" val="348219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187D8-16E4-413A-9661-332C190EED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527D5B0-D1C2-4E57-B4FC-BFE6D1A26B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007B6E4-C42F-4FB2-9064-EA20946A8F92}"/>
              </a:ext>
            </a:extLst>
          </p:cNvPr>
          <p:cNvSpPr>
            <a:spLocks noGrp="1"/>
          </p:cNvSpPr>
          <p:nvPr>
            <p:ph type="dt" sz="half" idx="10"/>
          </p:nvPr>
        </p:nvSpPr>
        <p:spPr/>
        <p:txBody>
          <a:bodyPr/>
          <a:lstStyle/>
          <a:p>
            <a:fld id="{6BEBBE44-A1E5-49B0-A4C7-0C3EBC1CED6F}" type="datetimeFigureOut">
              <a:rPr lang="en-AU" smtClean="0"/>
              <a:t>28/10/2021</a:t>
            </a:fld>
            <a:endParaRPr lang="en-AU"/>
          </a:p>
        </p:txBody>
      </p:sp>
      <p:sp>
        <p:nvSpPr>
          <p:cNvPr id="5" name="Footer Placeholder 4">
            <a:extLst>
              <a:ext uri="{FF2B5EF4-FFF2-40B4-BE49-F238E27FC236}">
                <a16:creationId xmlns:a16="http://schemas.microsoft.com/office/drawing/2014/main" id="{DB328324-0449-45C5-8B06-C7358C60802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2474C1-6413-4B2A-85DA-688F6F51CD46}"/>
              </a:ext>
            </a:extLst>
          </p:cNvPr>
          <p:cNvSpPr>
            <a:spLocks noGrp="1"/>
          </p:cNvSpPr>
          <p:nvPr>
            <p:ph type="sldNum" sz="quarter" idx="12"/>
          </p:nvPr>
        </p:nvSpPr>
        <p:spPr/>
        <p:txBody>
          <a:bodyPr/>
          <a:lstStyle/>
          <a:p>
            <a:fld id="{79B8C276-E475-4358-B6D1-5EB8D017F69C}" type="slidenum">
              <a:rPr lang="en-AU" smtClean="0"/>
              <a:t>‹#›</a:t>
            </a:fld>
            <a:endParaRPr lang="en-AU"/>
          </a:p>
        </p:txBody>
      </p:sp>
    </p:spTree>
    <p:extLst>
      <p:ext uri="{BB962C8B-B14F-4D97-AF65-F5344CB8AC3E}">
        <p14:creationId xmlns:p14="http://schemas.microsoft.com/office/powerpoint/2010/main" val="108425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E6ED-781C-4FFC-B562-C22FB87FAF8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464451D-F5A9-4530-A8FD-CFF3FFA2EA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B4D3496-C07A-43A2-9EB6-8F7F73287FED}"/>
              </a:ext>
            </a:extLst>
          </p:cNvPr>
          <p:cNvSpPr>
            <a:spLocks noGrp="1"/>
          </p:cNvSpPr>
          <p:nvPr>
            <p:ph type="dt" sz="half" idx="10"/>
          </p:nvPr>
        </p:nvSpPr>
        <p:spPr/>
        <p:txBody>
          <a:bodyPr/>
          <a:lstStyle/>
          <a:p>
            <a:fld id="{6BEBBE44-A1E5-49B0-A4C7-0C3EBC1CED6F}" type="datetimeFigureOut">
              <a:rPr lang="en-AU" smtClean="0"/>
              <a:t>28/10/2021</a:t>
            </a:fld>
            <a:endParaRPr lang="en-AU"/>
          </a:p>
        </p:txBody>
      </p:sp>
      <p:sp>
        <p:nvSpPr>
          <p:cNvPr id="5" name="Footer Placeholder 4">
            <a:extLst>
              <a:ext uri="{FF2B5EF4-FFF2-40B4-BE49-F238E27FC236}">
                <a16:creationId xmlns:a16="http://schemas.microsoft.com/office/drawing/2014/main" id="{811F08DB-2EF0-4DF0-B5BA-A23F23B7E99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0A3387-FC9A-47F3-A270-693DECED6FDF}"/>
              </a:ext>
            </a:extLst>
          </p:cNvPr>
          <p:cNvSpPr>
            <a:spLocks noGrp="1"/>
          </p:cNvSpPr>
          <p:nvPr>
            <p:ph type="sldNum" sz="quarter" idx="12"/>
          </p:nvPr>
        </p:nvSpPr>
        <p:spPr/>
        <p:txBody>
          <a:bodyPr/>
          <a:lstStyle/>
          <a:p>
            <a:fld id="{79B8C276-E475-4358-B6D1-5EB8D017F69C}" type="slidenum">
              <a:rPr lang="en-AU" smtClean="0"/>
              <a:t>‹#›</a:t>
            </a:fld>
            <a:endParaRPr lang="en-AU"/>
          </a:p>
        </p:txBody>
      </p:sp>
    </p:spTree>
    <p:extLst>
      <p:ext uri="{BB962C8B-B14F-4D97-AF65-F5344CB8AC3E}">
        <p14:creationId xmlns:p14="http://schemas.microsoft.com/office/powerpoint/2010/main" val="80806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B24B-5ED4-4F7A-9520-61950E0F8B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8A471B3-360C-4E91-B77B-E2065F23B1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36BA7B-2A61-490B-AB13-FCEC3563A041}"/>
              </a:ext>
            </a:extLst>
          </p:cNvPr>
          <p:cNvSpPr>
            <a:spLocks noGrp="1"/>
          </p:cNvSpPr>
          <p:nvPr>
            <p:ph type="dt" sz="half" idx="10"/>
          </p:nvPr>
        </p:nvSpPr>
        <p:spPr/>
        <p:txBody>
          <a:bodyPr/>
          <a:lstStyle/>
          <a:p>
            <a:fld id="{6BEBBE44-A1E5-49B0-A4C7-0C3EBC1CED6F}" type="datetimeFigureOut">
              <a:rPr lang="en-AU" smtClean="0"/>
              <a:t>28/10/2021</a:t>
            </a:fld>
            <a:endParaRPr lang="en-AU"/>
          </a:p>
        </p:txBody>
      </p:sp>
      <p:sp>
        <p:nvSpPr>
          <p:cNvPr id="5" name="Footer Placeholder 4">
            <a:extLst>
              <a:ext uri="{FF2B5EF4-FFF2-40B4-BE49-F238E27FC236}">
                <a16:creationId xmlns:a16="http://schemas.microsoft.com/office/drawing/2014/main" id="{80BECDA7-5924-49E6-8C7F-2A8C182FA6B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F7A26D-8A1C-4F2A-A796-9F619CAC70A5}"/>
              </a:ext>
            </a:extLst>
          </p:cNvPr>
          <p:cNvSpPr>
            <a:spLocks noGrp="1"/>
          </p:cNvSpPr>
          <p:nvPr>
            <p:ph type="sldNum" sz="quarter" idx="12"/>
          </p:nvPr>
        </p:nvSpPr>
        <p:spPr/>
        <p:txBody>
          <a:bodyPr/>
          <a:lstStyle/>
          <a:p>
            <a:fld id="{79B8C276-E475-4358-B6D1-5EB8D017F69C}" type="slidenum">
              <a:rPr lang="en-AU" smtClean="0"/>
              <a:t>‹#›</a:t>
            </a:fld>
            <a:endParaRPr lang="en-AU"/>
          </a:p>
        </p:txBody>
      </p:sp>
    </p:spTree>
    <p:extLst>
      <p:ext uri="{BB962C8B-B14F-4D97-AF65-F5344CB8AC3E}">
        <p14:creationId xmlns:p14="http://schemas.microsoft.com/office/powerpoint/2010/main" val="207018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4FF0-4A6A-41F7-A8FF-6FB2909B62C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F201D3E-B4DE-474F-AB74-47DFC1B6B9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0763250-E9D3-440B-BE21-857A5B3693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586DB29-CDBD-4EB2-AE19-BA0F6FDBEFB0}"/>
              </a:ext>
            </a:extLst>
          </p:cNvPr>
          <p:cNvSpPr>
            <a:spLocks noGrp="1"/>
          </p:cNvSpPr>
          <p:nvPr>
            <p:ph type="dt" sz="half" idx="10"/>
          </p:nvPr>
        </p:nvSpPr>
        <p:spPr/>
        <p:txBody>
          <a:bodyPr/>
          <a:lstStyle/>
          <a:p>
            <a:fld id="{6BEBBE44-A1E5-49B0-A4C7-0C3EBC1CED6F}" type="datetimeFigureOut">
              <a:rPr lang="en-AU" smtClean="0"/>
              <a:t>28/10/2021</a:t>
            </a:fld>
            <a:endParaRPr lang="en-AU"/>
          </a:p>
        </p:txBody>
      </p:sp>
      <p:sp>
        <p:nvSpPr>
          <p:cNvPr id="6" name="Footer Placeholder 5">
            <a:extLst>
              <a:ext uri="{FF2B5EF4-FFF2-40B4-BE49-F238E27FC236}">
                <a16:creationId xmlns:a16="http://schemas.microsoft.com/office/drawing/2014/main" id="{47640CA3-D09C-443C-A4B8-2BFC091E91D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E519959-D064-43A7-B7FC-899569A64748}"/>
              </a:ext>
            </a:extLst>
          </p:cNvPr>
          <p:cNvSpPr>
            <a:spLocks noGrp="1"/>
          </p:cNvSpPr>
          <p:nvPr>
            <p:ph type="sldNum" sz="quarter" idx="12"/>
          </p:nvPr>
        </p:nvSpPr>
        <p:spPr/>
        <p:txBody>
          <a:bodyPr/>
          <a:lstStyle/>
          <a:p>
            <a:fld id="{79B8C276-E475-4358-B6D1-5EB8D017F69C}" type="slidenum">
              <a:rPr lang="en-AU" smtClean="0"/>
              <a:t>‹#›</a:t>
            </a:fld>
            <a:endParaRPr lang="en-AU"/>
          </a:p>
        </p:txBody>
      </p:sp>
    </p:spTree>
    <p:extLst>
      <p:ext uri="{BB962C8B-B14F-4D97-AF65-F5344CB8AC3E}">
        <p14:creationId xmlns:p14="http://schemas.microsoft.com/office/powerpoint/2010/main" val="85356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417D-A75C-447E-B56C-63D2A66B24F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8B27BA2-9FEE-420D-B6C3-2AA02E37FF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2CB2AA-7BAA-4C58-AE7A-4A6A73A797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361718A-4488-41BA-8FEB-8DDF783706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33D67A-CFEA-46A7-92F8-A99F68DD23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F7DB149-E5A1-4955-9CCE-C072EF1C01F1}"/>
              </a:ext>
            </a:extLst>
          </p:cNvPr>
          <p:cNvSpPr>
            <a:spLocks noGrp="1"/>
          </p:cNvSpPr>
          <p:nvPr>
            <p:ph type="dt" sz="half" idx="10"/>
          </p:nvPr>
        </p:nvSpPr>
        <p:spPr/>
        <p:txBody>
          <a:bodyPr/>
          <a:lstStyle/>
          <a:p>
            <a:fld id="{6BEBBE44-A1E5-49B0-A4C7-0C3EBC1CED6F}" type="datetimeFigureOut">
              <a:rPr lang="en-AU" smtClean="0"/>
              <a:t>28/10/2021</a:t>
            </a:fld>
            <a:endParaRPr lang="en-AU"/>
          </a:p>
        </p:txBody>
      </p:sp>
      <p:sp>
        <p:nvSpPr>
          <p:cNvPr id="8" name="Footer Placeholder 7">
            <a:extLst>
              <a:ext uri="{FF2B5EF4-FFF2-40B4-BE49-F238E27FC236}">
                <a16:creationId xmlns:a16="http://schemas.microsoft.com/office/drawing/2014/main" id="{B15DF4B0-FA1B-417A-A617-ABF88AA6FAF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3DCBDC8-B00A-46BD-8C34-62B23F9AA554}"/>
              </a:ext>
            </a:extLst>
          </p:cNvPr>
          <p:cNvSpPr>
            <a:spLocks noGrp="1"/>
          </p:cNvSpPr>
          <p:nvPr>
            <p:ph type="sldNum" sz="quarter" idx="12"/>
          </p:nvPr>
        </p:nvSpPr>
        <p:spPr/>
        <p:txBody>
          <a:bodyPr/>
          <a:lstStyle/>
          <a:p>
            <a:fld id="{79B8C276-E475-4358-B6D1-5EB8D017F69C}" type="slidenum">
              <a:rPr lang="en-AU" smtClean="0"/>
              <a:t>‹#›</a:t>
            </a:fld>
            <a:endParaRPr lang="en-AU"/>
          </a:p>
        </p:txBody>
      </p:sp>
    </p:spTree>
    <p:extLst>
      <p:ext uri="{BB962C8B-B14F-4D97-AF65-F5344CB8AC3E}">
        <p14:creationId xmlns:p14="http://schemas.microsoft.com/office/powerpoint/2010/main" val="74369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F5A3-D162-4E15-8065-D1757540E96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A11A808-0394-418E-BCAB-E1C29A007653}"/>
              </a:ext>
            </a:extLst>
          </p:cNvPr>
          <p:cNvSpPr>
            <a:spLocks noGrp="1"/>
          </p:cNvSpPr>
          <p:nvPr>
            <p:ph type="dt" sz="half" idx="10"/>
          </p:nvPr>
        </p:nvSpPr>
        <p:spPr/>
        <p:txBody>
          <a:bodyPr/>
          <a:lstStyle/>
          <a:p>
            <a:fld id="{6BEBBE44-A1E5-49B0-A4C7-0C3EBC1CED6F}" type="datetimeFigureOut">
              <a:rPr lang="en-AU" smtClean="0"/>
              <a:t>28/10/2021</a:t>
            </a:fld>
            <a:endParaRPr lang="en-AU"/>
          </a:p>
        </p:txBody>
      </p:sp>
      <p:sp>
        <p:nvSpPr>
          <p:cNvPr id="4" name="Footer Placeholder 3">
            <a:extLst>
              <a:ext uri="{FF2B5EF4-FFF2-40B4-BE49-F238E27FC236}">
                <a16:creationId xmlns:a16="http://schemas.microsoft.com/office/drawing/2014/main" id="{ECD97866-7474-4A92-AF4B-665C22D77C3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1D6D7F5-AC9C-4798-9BE6-0C10B3EBCB8F}"/>
              </a:ext>
            </a:extLst>
          </p:cNvPr>
          <p:cNvSpPr>
            <a:spLocks noGrp="1"/>
          </p:cNvSpPr>
          <p:nvPr>
            <p:ph type="sldNum" sz="quarter" idx="12"/>
          </p:nvPr>
        </p:nvSpPr>
        <p:spPr/>
        <p:txBody>
          <a:bodyPr/>
          <a:lstStyle/>
          <a:p>
            <a:fld id="{79B8C276-E475-4358-B6D1-5EB8D017F69C}" type="slidenum">
              <a:rPr lang="en-AU" smtClean="0"/>
              <a:t>‹#›</a:t>
            </a:fld>
            <a:endParaRPr lang="en-AU"/>
          </a:p>
        </p:txBody>
      </p:sp>
    </p:spTree>
    <p:extLst>
      <p:ext uri="{BB962C8B-B14F-4D97-AF65-F5344CB8AC3E}">
        <p14:creationId xmlns:p14="http://schemas.microsoft.com/office/powerpoint/2010/main" val="124810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ECB078-DB23-4E52-B265-F445B9A56AF9}"/>
              </a:ext>
            </a:extLst>
          </p:cNvPr>
          <p:cNvSpPr>
            <a:spLocks noGrp="1"/>
          </p:cNvSpPr>
          <p:nvPr>
            <p:ph type="dt" sz="half" idx="10"/>
          </p:nvPr>
        </p:nvSpPr>
        <p:spPr/>
        <p:txBody>
          <a:bodyPr/>
          <a:lstStyle/>
          <a:p>
            <a:fld id="{6BEBBE44-A1E5-49B0-A4C7-0C3EBC1CED6F}" type="datetimeFigureOut">
              <a:rPr lang="en-AU" smtClean="0"/>
              <a:t>28/10/2021</a:t>
            </a:fld>
            <a:endParaRPr lang="en-AU"/>
          </a:p>
        </p:txBody>
      </p:sp>
      <p:sp>
        <p:nvSpPr>
          <p:cNvPr id="3" name="Footer Placeholder 2">
            <a:extLst>
              <a:ext uri="{FF2B5EF4-FFF2-40B4-BE49-F238E27FC236}">
                <a16:creationId xmlns:a16="http://schemas.microsoft.com/office/drawing/2014/main" id="{F1465FC2-A09E-4564-B476-1A00601019C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013A409-44FC-4999-AC66-6CBEA15D423D}"/>
              </a:ext>
            </a:extLst>
          </p:cNvPr>
          <p:cNvSpPr>
            <a:spLocks noGrp="1"/>
          </p:cNvSpPr>
          <p:nvPr>
            <p:ph type="sldNum" sz="quarter" idx="12"/>
          </p:nvPr>
        </p:nvSpPr>
        <p:spPr/>
        <p:txBody>
          <a:bodyPr/>
          <a:lstStyle/>
          <a:p>
            <a:fld id="{79B8C276-E475-4358-B6D1-5EB8D017F69C}" type="slidenum">
              <a:rPr lang="en-AU" smtClean="0"/>
              <a:t>‹#›</a:t>
            </a:fld>
            <a:endParaRPr lang="en-AU"/>
          </a:p>
        </p:txBody>
      </p:sp>
    </p:spTree>
    <p:extLst>
      <p:ext uri="{BB962C8B-B14F-4D97-AF65-F5344CB8AC3E}">
        <p14:creationId xmlns:p14="http://schemas.microsoft.com/office/powerpoint/2010/main" val="2450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CA9D-118D-40C7-AD98-D297B1198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8B195C8-1B29-4E15-8871-11B69E4E2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7788513-84B0-4ED8-BADF-1F6820CF8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644700-DFFD-415C-9033-0567EB887ADC}"/>
              </a:ext>
            </a:extLst>
          </p:cNvPr>
          <p:cNvSpPr>
            <a:spLocks noGrp="1"/>
          </p:cNvSpPr>
          <p:nvPr>
            <p:ph type="dt" sz="half" idx="10"/>
          </p:nvPr>
        </p:nvSpPr>
        <p:spPr/>
        <p:txBody>
          <a:bodyPr/>
          <a:lstStyle/>
          <a:p>
            <a:fld id="{6BEBBE44-A1E5-49B0-A4C7-0C3EBC1CED6F}" type="datetimeFigureOut">
              <a:rPr lang="en-AU" smtClean="0"/>
              <a:t>28/10/2021</a:t>
            </a:fld>
            <a:endParaRPr lang="en-AU"/>
          </a:p>
        </p:txBody>
      </p:sp>
      <p:sp>
        <p:nvSpPr>
          <p:cNvPr id="6" name="Footer Placeholder 5">
            <a:extLst>
              <a:ext uri="{FF2B5EF4-FFF2-40B4-BE49-F238E27FC236}">
                <a16:creationId xmlns:a16="http://schemas.microsoft.com/office/drawing/2014/main" id="{4034D583-D344-49FE-A3A4-566D0CC8DB8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80896BC-F795-4170-B5EE-93E451179BE1}"/>
              </a:ext>
            </a:extLst>
          </p:cNvPr>
          <p:cNvSpPr>
            <a:spLocks noGrp="1"/>
          </p:cNvSpPr>
          <p:nvPr>
            <p:ph type="sldNum" sz="quarter" idx="12"/>
          </p:nvPr>
        </p:nvSpPr>
        <p:spPr/>
        <p:txBody>
          <a:bodyPr/>
          <a:lstStyle/>
          <a:p>
            <a:fld id="{79B8C276-E475-4358-B6D1-5EB8D017F69C}" type="slidenum">
              <a:rPr lang="en-AU" smtClean="0"/>
              <a:t>‹#›</a:t>
            </a:fld>
            <a:endParaRPr lang="en-AU"/>
          </a:p>
        </p:txBody>
      </p:sp>
    </p:spTree>
    <p:extLst>
      <p:ext uri="{BB962C8B-B14F-4D97-AF65-F5344CB8AC3E}">
        <p14:creationId xmlns:p14="http://schemas.microsoft.com/office/powerpoint/2010/main" val="88428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A361-3A63-4ED3-ABCA-1BF78B47A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399EBD1-D715-45B1-A06B-BE916F5890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5D5A24A-3211-4C4D-B173-3794D8D4B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69D1E4-9D47-4FDA-A40C-D086D4DFE011}"/>
              </a:ext>
            </a:extLst>
          </p:cNvPr>
          <p:cNvSpPr>
            <a:spLocks noGrp="1"/>
          </p:cNvSpPr>
          <p:nvPr>
            <p:ph type="dt" sz="half" idx="10"/>
          </p:nvPr>
        </p:nvSpPr>
        <p:spPr/>
        <p:txBody>
          <a:bodyPr/>
          <a:lstStyle/>
          <a:p>
            <a:fld id="{6BEBBE44-A1E5-49B0-A4C7-0C3EBC1CED6F}" type="datetimeFigureOut">
              <a:rPr lang="en-AU" smtClean="0"/>
              <a:t>28/10/2021</a:t>
            </a:fld>
            <a:endParaRPr lang="en-AU"/>
          </a:p>
        </p:txBody>
      </p:sp>
      <p:sp>
        <p:nvSpPr>
          <p:cNvPr id="6" name="Footer Placeholder 5">
            <a:extLst>
              <a:ext uri="{FF2B5EF4-FFF2-40B4-BE49-F238E27FC236}">
                <a16:creationId xmlns:a16="http://schemas.microsoft.com/office/drawing/2014/main" id="{951BCFBC-2E65-4322-80BE-CC8F9BBC1D2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66DE2AD-D4FB-4EFC-ABF5-FD76379B9C64}"/>
              </a:ext>
            </a:extLst>
          </p:cNvPr>
          <p:cNvSpPr>
            <a:spLocks noGrp="1"/>
          </p:cNvSpPr>
          <p:nvPr>
            <p:ph type="sldNum" sz="quarter" idx="12"/>
          </p:nvPr>
        </p:nvSpPr>
        <p:spPr/>
        <p:txBody>
          <a:bodyPr/>
          <a:lstStyle/>
          <a:p>
            <a:fld id="{79B8C276-E475-4358-B6D1-5EB8D017F69C}" type="slidenum">
              <a:rPr lang="en-AU" smtClean="0"/>
              <a:t>‹#›</a:t>
            </a:fld>
            <a:endParaRPr lang="en-AU"/>
          </a:p>
        </p:txBody>
      </p:sp>
    </p:spTree>
    <p:extLst>
      <p:ext uri="{BB962C8B-B14F-4D97-AF65-F5344CB8AC3E}">
        <p14:creationId xmlns:p14="http://schemas.microsoft.com/office/powerpoint/2010/main" val="3380233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5EFA5-B167-4E63-A134-313423455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B48F08D-3B42-4F82-AC86-D12304DB5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7AC8B33-3574-4254-9A88-0858E09F3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BBE44-A1E5-49B0-A4C7-0C3EBC1CED6F}" type="datetimeFigureOut">
              <a:rPr lang="en-AU" smtClean="0"/>
              <a:t>28/10/2021</a:t>
            </a:fld>
            <a:endParaRPr lang="en-AU"/>
          </a:p>
        </p:txBody>
      </p:sp>
      <p:sp>
        <p:nvSpPr>
          <p:cNvPr id="5" name="Footer Placeholder 4">
            <a:extLst>
              <a:ext uri="{FF2B5EF4-FFF2-40B4-BE49-F238E27FC236}">
                <a16:creationId xmlns:a16="http://schemas.microsoft.com/office/drawing/2014/main" id="{5E5CF17F-09F5-486D-B185-F252F28021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717204E-EB83-40DC-9C62-9CFB14EE5E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8C276-E475-4358-B6D1-5EB8D017F69C}" type="slidenum">
              <a:rPr lang="en-AU" smtClean="0"/>
              <a:t>‹#›</a:t>
            </a:fld>
            <a:endParaRPr lang="en-AU"/>
          </a:p>
        </p:txBody>
      </p:sp>
    </p:spTree>
    <p:extLst>
      <p:ext uri="{BB962C8B-B14F-4D97-AF65-F5344CB8AC3E}">
        <p14:creationId xmlns:p14="http://schemas.microsoft.com/office/powerpoint/2010/main" val="1782082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medicine.medscape.com/article/766479-overvie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learntheheart.com/ecg-review/ecg-topic-reviews-and-criteria/bifascicular-block-review/" TargetMode="External"/><Relationship Id="rId2" Type="http://schemas.openxmlformats.org/officeDocument/2006/relationships/hyperlink" Target="https://litfl.com/bifascicular-block-ecg-library/"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emedicine.medscape.com/article/1512230-differential"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ncbi.nlm.nih.gov/pmc/articles/PMC277637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tfl.com/hypokalaemia-ecg-library/" TargetMode="External"/><Relationship Id="rId2" Type="http://schemas.openxmlformats.org/officeDocument/2006/relationships/hyperlink" Target="https://litfl.com/ecg-interpretation-other-cardiac-conditions/" TargetMode="Externa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emedicine.medscape.com/article/242008-overview"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docs.google.com/forms/d/e/1FAIpQLSc5JUB6LUVYc-bTP9Y5TodEgmYNyzqchlK105_fFVqiXok39Q/viewform?usp=sf_link"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forms/d/e/1FAIpQLScW9l4SMU_OVUER1MXoQhkzA0I1rO4LITy791pNS3KBQJmSEg/viewform?usp=sf_link"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forms/d/e/1FAIpQLScW9l4SMU_OVUER1MXoQhkzA0I1rO4LITy791pNS3KBQJmSEg/viewform?usp=sf_link"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forms/d/e/1FAIpQLScW9l4SMU_OVUER1MXoQhkzA0I1rO4LITy791pNS3KBQJmSEg/viewform?usp=sf_link"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hyperlink" Target="https://docs.google.com/forms/d/e/1FAIpQLScW9l4SMU_OVUER1MXoQhkzA0I1rO4LITy791pNS3KBQJmSEg/viewform?usp=sf_lin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hyperlink" Target="https://docs.google.com/forms/d/e/1FAIpQLScW9l4SMU_OVUER1MXoQhkzA0I1rO4LITy791pNS3KBQJmSEg/viewform?usp=sf_lin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EFC7-980D-4D95-A5C2-F394033C0D44}"/>
              </a:ext>
            </a:extLst>
          </p:cNvPr>
          <p:cNvSpPr>
            <a:spLocks noGrp="1"/>
          </p:cNvSpPr>
          <p:nvPr>
            <p:ph type="ctrTitle"/>
          </p:nvPr>
        </p:nvSpPr>
        <p:spPr>
          <a:xfrm>
            <a:off x="1524000" y="1684425"/>
            <a:ext cx="9144000" cy="2387600"/>
          </a:xfrm>
        </p:spPr>
        <p:txBody>
          <a:bodyPr>
            <a:normAutofit fontScale="90000"/>
          </a:bodyPr>
          <a:lstStyle/>
          <a:p>
            <a:r>
              <a:rPr lang="en-AU" dirty="0"/>
              <a:t>Welcome to the</a:t>
            </a:r>
            <a:br>
              <a:rPr lang="en-AU" dirty="0"/>
            </a:br>
            <a:br>
              <a:rPr lang="en-AU" dirty="0"/>
            </a:br>
            <a:r>
              <a:rPr lang="en-AU" dirty="0"/>
              <a:t>‘Cases in the Spotlight’</a:t>
            </a:r>
            <a:br>
              <a:rPr lang="en-AU" dirty="0"/>
            </a:br>
            <a:endParaRPr lang="en-AU" dirty="0"/>
          </a:p>
        </p:txBody>
      </p:sp>
      <p:sp>
        <p:nvSpPr>
          <p:cNvPr id="3" name="Subtitle 2">
            <a:extLst>
              <a:ext uri="{FF2B5EF4-FFF2-40B4-BE49-F238E27FC236}">
                <a16:creationId xmlns:a16="http://schemas.microsoft.com/office/drawing/2014/main" id="{0FCD5915-F288-445C-AF35-0E966C01B50A}"/>
              </a:ext>
            </a:extLst>
          </p:cNvPr>
          <p:cNvSpPr>
            <a:spLocks noGrp="1"/>
          </p:cNvSpPr>
          <p:nvPr>
            <p:ph type="subTitle" idx="1"/>
          </p:nvPr>
        </p:nvSpPr>
        <p:spPr>
          <a:xfrm>
            <a:off x="1524000" y="4222823"/>
            <a:ext cx="9144000" cy="1655762"/>
          </a:xfrm>
        </p:spPr>
        <p:txBody>
          <a:bodyPr/>
          <a:lstStyle/>
          <a:p>
            <a:r>
              <a:rPr lang="en-AU" dirty="0"/>
              <a:t>Self-directed tutorials</a:t>
            </a:r>
          </a:p>
          <a:p>
            <a:endParaRPr lang="en-AU" dirty="0"/>
          </a:p>
          <a:p>
            <a:r>
              <a:rPr lang="en-AU" sz="4000" dirty="0"/>
              <a:t>Cases 1 - 5</a:t>
            </a:r>
          </a:p>
          <a:p>
            <a:endParaRPr lang="en-AU" dirty="0"/>
          </a:p>
          <a:p>
            <a:endParaRPr lang="en-AU" dirty="0"/>
          </a:p>
        </p:txBody>
      </p:sp>
      <p:pic>
        <p:nvPicPr>
          <p:cNvPr id="5" name="Picture 4">
            <a:extLst>
              <a:ext uri="{FF2B5EF4-FFF2-40B4-BE49-F238E27FC236}">
                <a16:creationId xmlns:a16="http://schemas.microsoft.com/office/drawing/2014/main" id="{C3AC1D6D-5586-43B4-AEB4-590698041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3122" y="4072025"/>
            <a:ext cx="3177725" cy="2290580"/>
          </a:xfrm>
          <a:prstGeom prst="rect">
            <a:avLst/>
          </a:prstGeom>
        </p:spPr>
      </p:pic>
    </p:spTree>
    <p:extLst>
      <p:ext uri="{BB962C8B-B14F-4D97-AF65-F5344CB8AC3E}">
        <p14:creationId xmlns:p14="http://schemas.microsoft.com/office/powerpoint/2010/main" val="311865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4FDE0C-43D8-4F8A-B68B-2C23CF883DE6}"/>
              </a:ext>
            </a:extLst>
          </p:cNvPr>
          <p:cNvSpPr>
            <a:spLocks noGrp="1"/>
          </p:cNvSpPr>
          <p:nvPr>
            <p:ph idx="1"/>
          </p:nvPr>
        </p:nvSpPr>
        <p:spPr>
          <a:xfrm>
            <a:off x="720755" y="1338044"/>
            <a:ext cx="10515600" cy="5247314"/>
          </a:xfrm>
        </p:spPr>
        <p:txBody>
          <a:bodyPr>
            <a:normAutofit fontScale="47500" lnSpcReduction="20000"/>
          </a:bodyPr>
          <a:lstStyle/>
          <a:p>
            <a:r>
              <a:rPr lang="en-AU" sz="4200" dirty="0"/>
              <a:t>This ECG demonstrates hyperkalaemia</a:t>
            </a:r>
          </a:p>
          <a:p>
            <a:pPr marL="0" indent="0">
              <a:buNone/>
            </a:pPr>
            <a:endParaRPr lang="en-AU" sz="3400" dirty="0"/>
          </a:p>
          <a:p>
            <a:pPr marL="0" indent="0">
              <a:buNone/>
            </a:pPr>
            <a:r>
              <a:rPr lang="en-AU" sz="3400" dirty="0"/>
              <a:t> </a:t>
            </a:r>
            <a:r>
              <a:rPr lang="en-AU" sz="3400" b="1" dirty="0"/>
              <a:t>Treatment options include</a:t>
            </a:r>
          </a:p>
          <a:p>
            <a:r>
              <a:rPr lang="en-AU" sz="3400" dirty="0"/>
              <a:t>Calcium chloride: Reduces the risk of ventricular fibrillation caused by </a:t>
            </a:r>
            <a:r>
              <a:rPr lang="en-AU" sz="3400" dirty="0" err="1"/>
              <a:t>hyperkalemia</a:t>
            </a:r>
            <a:endParaRPr lang="en-AU" sz="3400" dirty="0"/>
          </a:p>
          <a:p>
            <a:r>
              <a:rPr lang="en-AU" sz="3400" dirty="0"/>
              <a:t>Insulin administered with glucose: Facilitates the uptake of glucose into the cell, which brings potassium with it</a:t>
            </a:r>
          </a:p>
          <a:p>
            <a:r>
              <a:rPr lang="en-AU" sz="3400" dirty="0"/>
              <a:t>Na HCO3: Increases the pH, which results in a temporary potassium shift from the extracellular to the intracellular environment; these agents enhance the effectiveness of insulin in patients with acidemia </a:t>
            </a:r>
          </a:p>
          <a:p>
            <a:pPr marL="0" indent="0">
              <a:buNone/>
            </a:pPr>
            <a:endParaRPr lang="en-AU" sz="3400" dirty="0"/>
          </a:p>
          <a:p>
            <a:pPr marL="0" indent="0">
              <a:buNone/>
            </a:pPr>
            <a:r>
              <a:rPr lang="en-AU" sz="3400" dirty="0"/>
              <a:t>The following have a much slower onset of action</a:t>
            </a:r>
          </a:p>
          <a:p>
            <a:r>
              <a:rPr lang="en-AU" sz="3400" dirty="0"/>
              <a:t>Beta2-adrenergic agonists: Promote cellular reuptake of potassium</a:t>
            </a:r>
          </a:p>
          <a:p>
            <a:r>
              <a:rPr lang="en-AU" sz="3400" dirty="0"/>
              <a:t>Diuretics: Cause potassium loss through the kidney</a:t>
            </a:r>
          </a:p>
          <a:p>
            <a:r>
              <a:rPr lang="en-AU" sz="3400" dirty="0"/>
              <a:t>Binding resins: Promote the exchange of potassium for sodium in the gastrointestinal (GI) system</a:t>
            </a:r>
          </a:p>
          <a:p>
            <a:r>
              <a:rPr lang="en-AU" sz="3400" dirty="0"/>
              <a:t>Magnesium </a:t>
            </a:r>
            <a:r>
              <a:rPr lang="en-AU" sz="3400" dirty="0" err="1"/>
              <a:t>sulfate</a:t>
            </a:r>
            <a:r>
              <a:rPr lang="en-AU" sz="3400" dirty="0"/>
              <a:t>: Has been successfully used to treat acute overdose of slow-release oral potassium</a:t>
            </a:r>
          </a:p>
          <a:p>
            <a:pPr marL="0" indent="0">
              <a:buNone/>
            </a:pPr>
            <a:endParaRPr lang="en-AU" sz="3400" dirty="0"/>
          </a:p>
          <a:p>
            <a:pPr marL="0" indent="0">
              <a:buNone/>
            </a:pPr>
            <a:endParaRPr lang="en-AU" sz="3400" dirty="0"/>
          </a:p>
          <a:p>
            <a:pPr marL="0" indent="0">
              <a:buNone/>
            </a:pPr>
            <a:r>
              <a:rPr lang="en-AU" sz="3400" b="1" dirty="0"/>
              <a:t>Further reading</a:t>
            </a:r>
          </a:p>
          <a:p>
            <a:pPr marL="0" indent="0">
              <a:buNone/>
            </a:pPr>
            <a:r>
              <a:rPr lang="en-AU" sz="3400" dirty="0"/>
              <a:t>Medscape - </a:t>
            </a:r>
            <a:r>
              <a:rPr lang="en-AU" sz="3400" u="sng" dirty="0">
                <a:hlinkClick r:id="rId2"/>
              </a:rPr>
              <a:t>http://emedicine.medscape.com/article/766479-overview</a:t>
            </a:r>
            <a:endParaRPr lang="en-AU" sz="3400" dirty="0"/>
          </a:p>
          <a:p>
            <a:endParaRPr lang="en-AU" dirty="0"/>
          </a:p>
        </p:txBody>
      </p:sp>
      <p:sp>
        <p:nvSpPr>
          <p:cNvPr id="4" name="Title 1">
            <a:extLst>
              <a:ext uri="{FF2B5EF4-FFF2-40B4-BE49-F238E27FC236}">
                <a16:creationId xmlns:a16="http://schemas.microsoft.com/office/drawing/2014/main" id="{38E9D234-4CAA-4F9E-8E41-1776A477010D}"/>
              </a:ext>
            </a:extLst>
          </p:cNvPr>
          <p:cNvSpPr txBox="1">
            <a:spLocks/>
          </p:cNvSpPr>
          <p:nvPr/>
        </p:nvSpPr>
        <p:spPr>
          <a:xfrm>
            <a:off x="720755" y="205530"/>
            <a:ext cx="10515600" cy="88923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t>Case 1 – </a:t>
            </a:r>
            <a:r>
              <a:rPr lang="en-AU" sz="3100"/>
              <a:t>48 year old female with generalised muscle weakness, has chronic renal failure, recent vomiting and diarrhoea…</a:t>
            </a:r>
            <a:endParaRPr lang="en-AU" dirty="0"/>
          </a:p>
        </p:txBody>
      </p:sp>
      <p:pic>
        <p:nvPicPr>
          <p:cNvPr id="5" name="Picture 4">
            <a:extLst>
              <a:ext uri="{FF2B5EF4-FFF2-40B4-BE49-F238E27FC236}">
                <a16:creationId xmlns:a16="http://schemas.microsoft.com/office/drawing/2014/main" id="{9E8A182B-D979-409F-87FB-6A95E2F6F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3580" y="5816571"/>
            <a:ext cx="1176819" cy="848279"/>
          </a:xfrm>
          <a:prstGeom prst="rect">
            <a:avLst/>
          </a:prstGeom>
        </p:spPr>
      </p:pic>
    </p:spTree>
    <p:extLst>
      <p:ext uri="{BB962C8B-B14F-4D97-AF65-F5344CB8AC3E}">
        <p14:creationId xmlns:p14="http://schemas.microsoft.com/office/powerpoint/2010/main" val="177484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592E19-4235-4F2F-9908-B78DE318D5F5}"/>
              </a:ext>
            </a:extLst>
          </p:cNvPr>
          <p:cNvSpPr>
            <a:spLocks noGrp="1"/>
          </p:cNvSpPr>
          <p:nvPr>
            <p:ph type="title"/>
          </p:nvPr>
        </p:nvSpPr>
        <p:spPr/>
        <p:txBody>
          <a:bodyPr>
            <a:noAutofit/>
          </a:bodyPr>
          <a:lstStyle/>
          <a:p>
            <a:r>
              <a:rPr lang="en-AU" sz="3200" dirty="0"/>
              <a:t>Case 2 – </a:t>
            </a:r>
            <a:r>
              <a:rPr lang="en-AU" sz="1800" dirty="0"/>
              <a:t>A colleague hands you this ECG. The patient had presented for an episode of chest pain which is presumed cardiac in nature after a thorough history and examination. The patient is to be admitted overnight and have a delayed troponin, ECG, and reassessment in the morning.</a:t>
            </a:r>
            <a:br>
              <a:rPr lang="en-AU" sz="4800" dirty="0"/>
            </a:br>
            <a:endParaRPr lang="en-AU" sz="3200" dirty="0"/>
          </a:p>
        </p:txBody>
      </p:sp>
      <p:sp>
        <p:nvSpPr>
          <p:cNvPr id="7" name="Content Placeholder 6">
            <a:extLst>
              <a:ext uri="{FF2B5EF4-FFF2-40B4-BE49-F238E27FC236}">
                <a16:creationId xmlns:a16="http://schemas.microsoft.com/office/drawing/2014/main" id="{F481C2FA-5AD6-4071-9CBE-AE9EC1C39314}"/>
              </a:ext>
            </a:extLst>
          </p:cNvPr>
          <p:cNvSpPr>
            <a:spLocks noGrp="1"/>
          </p:cNvSpPr>
          <p:nvPr>
            <p:ph sz="half" idx="1"/>
          </p:nvPr>
        </p:nvSpPr>
        <p:spPr/>
        <p:txBody>
          <a:bodyPr>
            <a:normAutofit fontScale="55000" lnSpcReduction="20000"/>
          </a:bodyPr>
          <a:lstStyle/>
          <a:p>
            <a:pPr marL="0" indent="0">
              <a:buNone/>
            </a:pPr>
            <a:r>
              <a:rPr lang="en-AU" dirty="0"/>
              <a:t>This ECG demonstrated bi fascicular block</a:t>
            </a:r>
          </a:p>
          <a:p>
            <a:pPr lvl="0"/>
            <a:r>
              <a:rPr lang="en-AU" b="1" dirty="0"/>
              <a:t>Right bundle branch block</a:t>
            </a:r>
            <a:endParaRPr lang="en-AU" dirty="0"/>
          </a:p>
          <a:p>
            <a:pPr lvl="0"/>
            <a:r>
              <a:rPr lang="en-AU" dirty="0"/>
              <a:t>PLUS</a:t>
            </a:r>
          </a:p>
          <a:p>
            <a:pPr lvl="0"/>
            <a:r>
              <a:rPr lang="en-AU" b="1" dirty="0"/>
              <a:t>Left anterior hemiblock; this consists of</a:t>
            </a:r>
            <a:endParaRPr lang="en-AU" dirty="0"/>
          </a:p>
          <a:p>
            <a:pPr lvl="1"/>
            <a:r>
              <a:rPr lang="en-AU" sz="2500" dirty="0"/>
              <a:t>Left axis deviation</a:t>
            </a:r>
          </a:p>
          <a:p>
            <a:pPr lvl="1"/>
            <a:r>
              <a:rPr lang="en-AU" sz="2500" dirty="0"/>
              <a:t>Initial r wave in inferior leads</a:t>
            </a:r>
          </a:p>
          <a:p>
            <a:pPr marL="0" indent="0">
              <a:buNone/>
            </a:pPr>
            <a:r>
              <a:rPr lang="en-AU" dirty="0"/>
              <a:t> </a:t>
            </a:r>
          </a:p>
          <a:p>
            <a:pPr marL="0" indent="0">
              <a:buNone/>
            </a:pPr>
            <a:r>
              <a:rPr lang="en-AU" b="1" i="1" dirty="0"/>
              <a:t>Consider this approach: the best time to check the axis is when you find a right bundle branch block</a:t>
            </a:r>
            <a:r>
              <a:rPr lang="en-AU" b="1" dirty="0"/>
              <a:t>.</a:t>
            </a:r>
            <a:endParaRPr lang="en-AU" dirty="0"/>
          </a:p>
          <a:p>
            <a:r>
              <a:rPr lang="en-AU" dirty="0"/>
              <a:t>In fact every time you see a RBBB, it is fairly easy to check for </a:t>
            </a:r>
          </a:p>
          <a:p>
            <a:pPr lvl="0"/>
            <a:r>
              <a:rPr lang="en-AU" dirty="0"/>
              <a:t>initial r wave in inferior leads</a:t>
            </a:r>
          </a:p>
          <a:p>
            <a:pPr lvl="0"/>
            <a:r>
              <a:rPr lang="en-AU" b="1" dirty="0">
                <a:solidFill>
                  <a:srgbClr val="FF0000"/>
                </a:solidFill>
              </a:rPr>
              <a:t>left</a:t>
            </a:r>
            <a:r>
              <a:rPr lang="en-AU" dirty="0"/>
              <a:t> axis deviation</a:t>
            </a:r>
          </a:p>
          <a:p>
            <a:r>
              <a:rPr lang="en-AU" dirty="0"/>
              <a:t>Lead 1 		= </a:t>
            </a:r>
            <a:r>
              <a:rPr lang="en-AU" b="1" dirty="0">
                <a:solidFill>
                  <a:srgbClr val="FF0000"/>
                </a:solidFill>
              </a:rPr>
              <a:t>left hand</a:t>
            </a:r>
            <a:r>
              <a:rPr lang="en-AU" dirty="0">
                <a:solidFill>
                  <a:srgbClr val="FF0000"/>
                </a:solidFill>
              </a:rPr>
              <a:t> </a:t>
            </a:r>
            <a:r>
              <a:rPr lang="en-AU" dirty="0"/>
              <a:t>		positive  = </a:t>
            </a:r>
            <a:r>
              <a:rPr lang="en-AU" b="1" dirty="0">
                <a:solidFill>
                  <a:srgbClr val="FF0000"/>
                </a:solidFill>
                <a:sym typeface="Symbol" panose="05050102010706020507" pitchFamily="18" charset="2"/>
              </a:rPr>
              <a:t></a:t>
            </a:r>
            <a:r>
              <a:rPr lang="en-AU" dirty="0"/>
              <a:t> </a:t>
            </a:r>
          </a:p>
          <a:p>
            <a:r>
              <a:rPr lang="en-AU" dirty="0"/>
              <a:t>Lead </a:t>
            </a:r>
            <a:r>
              <a:rPr lang="en-AU" dirty="0" err="1"/>
              <a:t>avF</a:t>
            </a:r>
            <a:r>
              <a:rPr lang="en-AU" dirty="0"/>
              <a:t> 	= right hand	negative = </a:t>
            </a:r>
            <a:r>
              <a:rPr lang="en-AU" dirty="0">
                <a:sym typeface="Symbol" panose="05050102010706020507" pitchFamily="18" charset="2"/>
              </a:rPr>
              <a:t></a:t>
            </a:r>
            <a:endParaRPr lang="en-AU" dirty="0"/>
          </a:p>
          <a:p>
            <a:pPr marL="0" indent="0">
              <a:buNone/>
            </a:pPr>
            <a:endParaRPr lang="en-AU" dirty="0"/>
          </a:p>
        </p:txBody>
      </p:sp>
      <p:sp>
        <p:nvSpPr>
          <p:cNvPr id="8" name="Content Placeholder 7">
            <a:extLst>
              <a:ext uri="{FF2B5EF4-FFF2-40B4-BE49-F238E27FC236}">
                <a16:creationId xmlns:a16="http://schemas.microsoft.com/office/drawing/2014/main" id="{60A710F5-5191-4DC2-AC75-2F75BD859288}"/>
              </a:ext>
            </a:extLst>
          </p:cNvPr>
          <p:cNvSpPr>
            <a:spLocks noGrp="1"/>
          </p:cNvSpPr>
          <p:nvPr>
            <p:ph sz="half" idx="2"/>
          </p:nvPr>
        </p:nvSpPr>
        <p:spPr/>
        <p:txBody>
          <a:bodyPr>
            <a:normAutofit fontScale="55000" lnSpcReduction="20000"/>
          </a:bodyPr>
          <a:lstStyle/>
          <a:p>
            <a:pPr marL="0" indent="0">
              <a:buNone/>
            </a:pPr>
            <a:r>
              <a:rPr lang="en-AU" b="1" dirty="0"/>
              <a:t>Assessment and management</a:t>
            </a:r>
          </a:p>
          <a:p>
            <a:r>
              <a:rPr lang="en-AU" dirty="0"/>
              <a:t>Cardiac monitored bay and IV access</a:t>
            </a:r>
          </a:p>
          <a:p>
            <a:r>
              <a:rPr lang="en-AU" dirty="0"/>
              <a:t>Bloods</a:t>
            </a:r>
          </a:p>
          <a:p>
            <a:r>
              <a:rPr lang="en-AU" dirty="0"/>
              <a:t>CXR</a:t>
            </a:r>
          </a:p>
          <a:p>
            <a:r>
              <a:rPr lang="en-AU" dirty="0"/>
              <a:t>Referral to cardiology team</a:t>
            </a:r>
          </a:p>
          <a:p>
            <a:pPr marL="0" indent="0">
              <a:buNone/>
            </a:pPr>
            <a:r>
              <a:rPr lang="en-AU" dirty="0"/>
              <a:t> </a:t>
            </a:r>
          </a:p>
          <a:p>
            <a:pPr marL="0" indent="0">
              <a:buNone/>
            </a:pPr>
            <a:r>
              <a:rPr lang="en-AU" b="1" dirty="0"/>
              <a:t>Consider admission for telemetry, pacemaker in any patient with bi-fascicular block and syncope</a:t>
            </a:r>
            <a:endParaRPr lang="en-AU" dirty="0"/>
          </a:p>
          <a:p>
            <a:pPr marL="0" indent="0">
              <a:buNone/>
            </a:pPr>
            <a:endParaRPr lang="en-AU" dirty="0"/>
          </a:p>
          <a:p>
            <a:pPr marL="0" indent="0">
              <a:buNone/>
            </a:pPr>
            <a:r>
              <a:rPr lang="en-AU" b="1" dirty="0"/>
              <a:t>Further reading</a:t>
            </a:r>
          </a:p>
          <a:p>
            <a:pPr marL="0" indent="0">
              <a:buNone/>
            </a:pPr>
            <a:r>
              <a:rPr lang="en-AU" dirty="0"/>
              <a:t>Life in the Fastlane - </a:t>
            </a:r>
            <a:r>
              <a:rPr lang="en-AU" sz="2500" u="sng" dirty="0">
                <a:hlinkClick r:id="rId2"/>
              </a:rPr>
              <a:t>https://litfl.com/bifascicular-block-ecg-library/</a:t>
            </a:r>
            <a:r>
              <a:rPr lang="en-AU" sz="2500" u="sng" dirty="0"/>
              <a:t> </a:t>
            </a:r>
          </a:p>
          <a:p>
            <a:pPr marL="0" indent="0">
              <a:buNone/>
            </a:pPr>
            <a:r>
              <a:rPr lang="en-AU" sz="2500" dirty="0"/>
              <a:t> </a:t>
            </a:r>
          </a:p>
          <a:p>
            <a:r>
              <a:rPr lang="en-AU" sz="2500" u="sng" dirty="0">
                <a:hlinkClick r:id="rId3"/>
              </a:rPr>
              <a:t>http://www.learntheheart.com/ecg-review/ecg-topic-reviews-and-criteria/bifascicular-block-review/</a:t>
            </a:r>
            <a:endParaRPr lang="en-AU" sz="2500" dirty="0"/>
          </a:p>
          <a:p>
            <a:pPr marL="0" indent="0">
              <a:buNone/>
            </a:pPr>
            <a:r>
              <a:rPr lang="en-AU" dirty="0"/>
              <a:t> </a:t>
            </a:r>
          </a:p>
          <a:p>
            <a:endParaRPr lang="en-AU" dirty="0"/>
          </a:p>
        </p:txBody>
      </p:sp>
      <p:pic>
        <p:nvPicPr>
          <p:cNvPr id="5" name="Picture 4">
            <a:extLst>
              <a:ext uri="{FF2B5EF4-FFF2-40B4-BE49-F238E27FC236}">
                <a16:creationId xmlns:a16="http://schemas.microsoft.com/office/drawing/2014/main" id="{D9945C28-8DD9-4C5B-8CA3-4A7628537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3580" y="5816571"/>
            <a:ext cx="1176819" cy="848279"/>
          </a:xfrm>
          <a:prstGeom prst="rect">
            <a:avLst/>
          </a:prstGeom>
        </p:spPr>
      </p:pic>
    </p:spTree>
    <p:extLst>
      <p:ext uri="{BB962C8B-B14F-4D97-AF65-F5344CB8AC3E}">
        <p14:creationId xmlns:p14="http://schemas.microsoft.com/office/powerpoint/2010/main" val="65562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F13E407-F3D9-423B-9FC7-6B03620F4C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782" y="1084977"/>
            <a:ext cx="5928698" cy="4351338"/>
          </a:xfrm>
        </p:spPr>
      </p:pic>
      <p:sp>
        <p:nvSpPr>
          <p:cNvPr id="4" name="Title 1">
            <a:extLst>
              <a:ext uri="{FF2B5EF4-FFF2-40B4-BE49-F238E27FC236}">
                <a16:creationId xmlns:a16="http://schemas.microsoft.com/office/drawing/2014/main" id="{A67C0666-7726-41C2-9D37-26807600BB66}"/>
              </a:ext>
            </a:extLst>
          </p:cNvPr>
          <p:cNvSpPr>
            <a:spLocks noGrp="1"/>
          </p:cNvSpPr>
          <p:nvPr>
            <p:ph type="title"/>
          </p:nvPr>
        </p:nvSpPr>
        <p:spPr>
          <a:xfrm>
            <a:off x="717719" y="58878"/>
            <a:ext cx="10515600" cy="1325563"/>
          </a:xfrm>
        </p:spPr>
        <p:txBody>
          <a:bodyPr>
            <a:noAutofit/>
          </a:bodyPr>
          <a:lstStyle/>
          <a:p>
            <a:r>
              <a:rPr lang="en-AU" sz="3200" dirty="0"/>
              <a:t>Case 3 – </a:t>
            </a:r>
            <a:r>
              <a:rPr lang="en-AU" sz="1800" dirty="0"/>
              <a:t>A colleague hands you this ECG. The patient had presented for an episode of chest pain which is presumed cardiac in nature after a thorough history and examination. The patient has had a troponin performed initially and also at 8 hours, and they are normal.</a:t>
            </a:r>
            <a:endParaRPr lang="en-AU" sz="3200" dirty="0"/>
          </a:p>
        </p:txBody>
      </p:sp>
      <p:sp>
        <p:nvSpPr>
          <p:cNvPr id="7" name="TextBox 6">
            <a:extLst>
              <a:ext uri="{FF2B5EF4-FFF2-40B4-BE49-F238E27FC236}">
                <a16:creationId xmlns:a16="http://schemas.microsoft.com/office/drawing/2014/main" id="{EB94913C-C435-408C-ACDA-87A70B47BB0D}"/>
              </a:ext>
            </a:extLst>
          </p:cNvPr>
          <p:cNvSpPr txBox="1"/>
          <p:nvPr/>
        </p:nvSpPr>
        <p:spPr>
          <a:xfrm>
            <a:off x="6216482" y="1313896"/>
            <a:ext cx="5687736" cy="4431983"/>
          </a:xfrm>
          <a:prstGeom prst="rect">
            <a:avLst/>
          </a:prstGeom>
          <a:noFill/>
        </p:spPr>
        <p:txBody>
          <a:bodyPr wrap="square" rtlCol="0">
            <a:spAutoFit/>
          </a:bodyPr>
          <a:lstStyle/>
          <a:p>
            <a:r>
              <a:rPr lang="en-AU" sz="1200" dirty="0"/>
              <a:t>This ECG demonstrates:</a:t>
            </a:r>
          </a:p>
          <a:p>
            <a:pPr marL="171450" lvl="0" indent="-171450">
              <a:buFont typeface="Arial" panose="020B0604020202020204" pitchFamily="34" charset="0"/>
              <a:buChar char="•"/>
            </a:pPr>
            <a:r>
              <a:rPr lang="en-AU" sz="1200" dirty="0"/>
              <a:t>T wave abnormalities in the anterior leads</a:t>
            </a:r>
          </a:p>
          <a:p>
            <a:pPr marL="171450" lvl="0" indent="-171450">
              <a:buFont typeface="Arial" panose="020B0604020202020204" pitchFamily="34" charset="0"/>
              <a:buChar char="•"/>
            </a:pPr>
            <a:r>
              <a:rPr lang="en-AU" sz="1200" dirty="0"/>
              <a:t>Biphasic t waves</a:t>
            </a:r>
          </a:p>
          <a:p>
            <a:pPr marL="171450" lvl="0" indent="-171450">
              <a:buFont typeface="Arial" panose="020B0604020202020204" pitchFamily="34" charset="0"/>
              <a:buChar char="•"/>
            </a:pPr>
            <a:r>
              <a:rPr lang="en-AU" sz="1200" dirty="0"/>
              <a:t>This is consistent with </a:t>
            </a:r>
            <a:r>
              <a:rPr lang="en-AU" sz="1200" b="1" dirty="0" err="1"/>
              <a:t>Wellens</a:t>
            </a:r>
            <a:r>
              <a:rPr lang="en-AU" sz="1200" b="1" dirty="0"/>
              <a:t> syndrome</a:t>
            </a:r>
            <a:endParaRPr lang="en-AU" sz="1200" dirty="0"/>
          </a:p>
          <a:p>
            <a:r>
              <a:rPr lang="en-AU" sz="1200" dirty="0"/>
              <a:t> </a:t>
            </a:r>
          </a:p>
          <a:p>
            <a:r>
              <a:rPr lang="en-AU" sz="1200" dirty="0"/>
              <a:t>2. </a:t>
            </a:r>
            <a:r>
              <a:rPr lang="en-AU" sz="1200" i="1" dirty="0"/>
              <a:t>A </a:t>
            </a:r>
            <a:r>
              <a:rPr lang="en-AU" sz="1200" dirty="0"/>
              <a:t>safe disposition option includes cardiology referral, admission &amp; cardiac monitoring</a:t>
            </a:r>
          </a:p>
          <a:p>
            <a:pPr marL="228600" lvl="0" indent="-228600">
              <a:buFont typeface="+mj-lt"/>
              <a:buAutoNum type="alphaLcParenR"/>
            </a:pPr>
            <a:r>
              <a:rPr lang="en-AU" sz="1200" dirty="0"/>
              <a:t>Discharge</a:t>
            </a:r>
          </a:p>
          <a:p>
            <a:pPr marL="228600" lvl="0" indent="-228600">
              <a:buFont typeface="+mj-lt"/>
              <a:buAutoNum type="alphaLcParenR"/>
            </a:pPr>
            <a:r>
              <a:rPr lang="en-AU" sz="1200" dirty="0"/>
              <a:t>Admit to SSU</a:t>
            </a:r>
          </a:p>
          <a:p>
            <a:pPr marL="228600" lvl="0" indent="-228600">
              <a:buFont typeface="+mj-lt"/>
              <a:buAutoNum type="alphaLcParenR"/>
            </a:pPr>
            <a:r>
              <a:rPr lang="en-AU" sz="1200" dirty="0"/>
              <a:t>Admit to cardiology – non monitored bed</a:t>
            </a:r>
          </a:p>
          <a:p>
            <a:pPr marL="228600" lvl="0" indent="-228600">
              <a:buFont typeface="+mj-lt"/>
              <a:buAutoNum type="alphaLcParenR"/>
            </a:pPr>
            <a:r>
              <a:rPr lang="en-AU" sz="1200" dirty="0"/>
              <a:t>Admit to cardiology – monitored bed = safe option</a:t>
            </a:r>
          </a:p>
          <a:p>
            <a:pPr marL="228600" lvl="0" indent="-228600">
              <a:buFont typeface="+mj-lt"/>
              <a:buAutoNum type="alphaLcParenR"/>
            </a:pPr>
            <a:r>
              <a:rPr lang="en-AU" sz="1200" dirty="0"/>
              <a:t>Admit to CCU = safe option depending on local resources</a:t>
            </a:r>
          </a:p>
          <a:p>
            <a:r>
              <a:rPr lang="en-AU" dirty="0"/>
              <a:t> </a:t>
            </a:r>
          </a:p>
          <a:p>
            <a:r>
              <a:rPr lang="en-AU" sz="1200" b="1" dirty="0"/>
              <a:t>Potential diagnostic pitfalls with </a:t>
            </a:r>
            <a:r>
              <a:rPr lang="en-AU" sz="1200" b="1" dirty="0" err="1"/>
              <a:t>Wellens</a:t>
            </a:r>
            <a:r>
              <a:rPr lang="en-AU" sz="1200" b="1" dirty="0"/>
              <a:t> syndrome include the following:</a:t>
            </a:r>
            <a:endParaRPr lang="en-AU" sz="1200" dirty="0"/>
          </a:p>
          <a:p>
            <a:r>
              <a:rPr lang="en-AU" sz="1200" dirty="0"/>
              <a:t>Failing to recognize </a:t>
            </a:r>
            <a:r>
              <a:rPr lang="en-AU" sz="1200" dirty="0" err="1"/>
              <a:t>Wellens</a:t>
            </a:r>
            <a:r>
              <a:rPr lang="en-AU" sz="1200" dirty="0"/>
              <a:t> syndrome T-wave changes on electrocardiography (ECG)</a:t>
            </a:r>
          </a:p>
          <a:p>
            <a:r>
              <a:rPr lang="en-AU" sz="1200" dirty="0"/>
              <a:t>Ordering a stress test when one is not required; this may provoke a large anterior wall myocardial infarction (MI)</a:t>
            </a:r>
          </a:p>
          <a:p>
            <a:r>
              <a:rPr lang="en-AU" sz="1200" dirty="0"/>
              <a:t>Underestimating the seriousness of the lesion in a pain-free patient</a:t>
            </a:r>
          </a:p>
          <a:p>
            <a:r>
              <a:rPr lang="en-AU" sz="1200" dirty="0"/>
              <a:t>Failing to properly admit or medicate patients with the characteristic ECG changes</a:t>
            </a:r>
          </a:p>
          <a:p>
            <a:endParaRPr lang="en-AU" sz="1200" dirty="0"/>
          </a:p>
          <a:p>
            <a:r>
              <a:rPr lang="en-AU" sz="1200" dirty="0"/>
              <a:t>3. The next invasive test should be coronary angiography</a:t>
            </a:r>
          </a:p>
          <a:p>
            <a:endParaRPr lang="en-AU" dirty="0"/>
          </a:p>
          <a:p>
            <a:endParaRPr lang="en-AU" dirty="0"/>
          </a:p>
        </p:txBody>
      </p:sp>
      <p:sp>
        <p:nvSpPr>
          <p:cNvPr id="8" name="TextBox 7">
            <a:extLst>
              <a:ext uri="{FF2B5EF4-FFF2-40B4-BE49-F238E27FC236}">
                <a16:creationId xmlns:a16="http://schemas.microsoft.com/office/drawing/2014/main" id="{DB04FB52-AECC-4447-83A3-2C4C6C001CB1}"/>
              </a:ext>
            </a:extLst>
          </p:cNvPr>
          <p:cNvSpPr txBox="1"/>
          <p:nvPr/>
        </p:nvSpPr>
        <p:spPr>
          <a:xfrm>
            <a:off x="542727" y="5267932"/>
            <a:ext cx="11487324" cy="646331"/>
          </a:xfrm>
          <a:prstGeom prst="rect">
            <a:avLst/>
          </a:prstGeom>
          <a:noFill/>
        </p:spPr>
        <p:txBody>
          <a:bodyPr wrap="square" rtlCol="0">
            <a:spAutoFit/>
          </a:bodyPr>
          <a:lstStyle/>
          <a:p>
            <a:r>
              <a:rPr lang="en-AU" b="1" i="1" dirty="0">
                <a:solidFill>
                  <a:srgbClr val="FF0000"/>
                </a:solidFill>
              </a:rPr>
              <a:t>Why do I need to always recognise this ECG?   An exercise stress test can precipitate AMI and VF</a:t>
            </a:r>
            <a:endParaRPr lang="en-AU" dirty="0">
              <a:solidFill>
                <a:srgbClr val="FF0000"/>
              </a:solidFill>
            </a:endParaRPr>
          </a:p>
          <a:p>
            <a:endParaRPr lang="en-AU" dirty="0"/>
          </a:p>
        </p:txBody>
      </p:sp>
      <p:sp>
        <p:nvSpPr>
          <p:cNvPr id="9" name="TextBox 8">
            <a:extLst>
              <a:ext uri="{FF2B5EF4-FFF2-40B4-BE49-F238E27FC236}">
                <a16:creationId xmlns:a16="http://schemas.microsoft.com/office/drawing/2014/main" id="{B83ADB23-23EC-46D5-B129-7AC0DBF99635}"/>
              </a:ext>
            </a:extLst>
          </p:cNvPr>
          <p:cNvSpPr txBox="1"/>
          <p:nvPr/>
        </p:nvSpPr>
        <p:spPr>
          <a:xfrm>
            <a:off x="287782" y="5665234"/>
            <a:ext cx="11627141" cy="923330"/>
          </a:xfrm>
          <a:prstGeom prst="rect">
            <a:avLst/>
          </a:prstGeom>
          <a:noFill/>
        </p:spPr>
        <p:txBody>
          <a:bodyPr wrap="square" rtlCol="0">
            <a:spAutoFit/>
          </a:bodyPr>
          <a:lstStyle/>
          <a:p>
            <a:r>
              <a:rPr lang="en-AU" sz="1100" b="1" dirty="0"/>
              <a:t>References/further reading</a:t>
            </a:r>
            <a:endParaRPr lang="en-AU" sz="1100" dirty="0"/>
          </a:p>
          <a:p>
            <a:r>
              <a:rPr lang="en-AU" sz="1100" u="sng" dirty="0">
                <a:hlinkClick r:id="rId3"/>
              </a:rPr>
              <a:t>http://emedicine.medscape.com/article/1512230-differential</a:t>
            </a:r>
            <a:endParaRPr lang="en-AU" sz="1100" dirty="0"/>
          </a:p>
          <a:p>
            <a:r>
              <a:rPr lang="en-AU" sz="1100" dirty="0"/>
              <a:t> </a:t>
            </a:r>
          </a:p>
          <a:p>
            <a:r>
              <a:rPr lang="en-AU" sz="1100" u="sng" dirty="0">
                <a:hlinkClick r:id="rId4"/>
              </a:rPr>
              <a:t>http://www.ncbi.nlm.nih.gov/pmc/articles/PMC2776372/</a:t>
            </a:r>
            <a:endParaRPr lang="en-AU" sz="1100" dirty="0"/>
          </a:p>
          <a:p>
            <a:r>
              <a:rPr lang="en-AU" sz="1000" dirty="0"/>
              <a:t> </a:t>
            </a:r>
          </a:p>
        </p:txBody>
      </p:sp>
      <p:pic>
        <p:nvPicPr>
          <p:cNvPr id="10" name="Picture 9">
            <a:extLst>
              <a:ext uri="{FF2B5EF4-FFF2-40B4-BE49-F238E27FC236}">
                <a16:creationId xmlns:a16="http://schemas.microsoft.com/office/drawing/2014/main" id="{3D7555ED-427A-4EA2-AE98-7D312006E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3580" y="5816571"/>
            <a:ext cx="1176819" cy="848279"/>
          </a:xfrm>
          <a:prstGeom prst="rect">
            <a:avLst/>
          </a:prstGeom>
        </p:spPr>
      </p:pic>
    </p:spTree>
    <p:extLst>
      <p:ext uri="{BB962C8B-B14F-4D97-AF65-F5344CB8AC3E}">
        <p14:creationId xmlns:p14="http://schemas.microsoft.com/office/powerpoint/2010/main" val="1976601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FA7D68-2274-4EE5-9152-F3AA28008720}"/>
              </a:ext>
            </a:extLst>
          </p:cNvPr>
          <p:cNvSpPr>
            <a:spLocks noGrp="1"/>
          </p:cNvSpPr>
          <p:nvPr>
            <p:ph type="title"/>
          </p:nvPr>
        </p:nvSpPr>
        <p:spPr/>
        <p:txBody>
          <a:bodyPr>
            <a:noAutofit/>
          </a:bodyPr>
          <a:lstStyle/>
          <a:p>
            <a:r>
              <a:rPr lang="en-AU" sz="3200" dirty="0"/>
              <a:t>Case 4 – </a:t>
            </a:r>
            <a:r>
              <a:rPr lang="en-AU" sz="2000" dirty="0"/>
              <a:t>You are covering medical patients on an extremely busy evening.  A nurse hands you the ECG for you “to have a quick look, please?”</a:t>
            </a:r>
          </a:p>
        </p:txBody>
      </p:sp>
      <p:sp>
        <p:nvSpPr>
          <p:cNvPr id="5" name="Content Placeholder 4">
            <a:extLst>
              <a:ext uri="{FF2B5EF4-FFF2-40B4-BE49-F238E27FC236}">
                <a16:creationId xmlns:a16="http://schemas.microsoft.com/office/drawing/2014/main" id="{91D9ED01-7C09-43B3-89EB-11E673B5C38E}"/>
              </a:ext>
            </a:extLst>
          </p:cNvPr>
          <p:cNvSpPr>
            <a:spLocks noGrp="1"/>
          </p:cNvSpPr>
          <p:nvPr>
            <p:ph sz="half" idx="1"/>
          </p:nvPr>
        </p:nvSpPr>
        <p:spPr>
          <a:xfrm>
            <a:off x="692791" y="1759858"/>
            <a:ext cx="5181600" cy="4351338"/>
          </a:xfrm>
        </p:spPr>
        <p:txBody>
          <a:bodyPr>
            <a:normAutofit/>
          </a:bodyPr>
          <a:lstStyle/>
          <a:p>
            <a:pPr marL="0" indent="0">
              <a:buNone/>
            </a:pPr>
            <a:r>
              <a:rPr lang="en-AU" sz="1800" dirty="0"/>
              <a:t>This ECG demonstrated</a:t>
            </a:r>
          </a:p>
          <a:p>
            <a:pPr lvl="0"/>
            <a:r>
              <a:rPr lang="en-AU" sz="1800" dirty="0"/>
              <a:t>U wave</a:t>
            </a:r>
          </a:p>
          <a:p>
            <a:pPr lvl="0"/>
            <a:r>
              <a:rPr lang="en-AU" sz="1800" dirty="0"/>
              <a:t>Prolonged QT, or QU interval</a:t>
            </a:r>
          </a:p>
          <a:p>
            <a:pPr marL="0" indent="0">
              <a:buNone/>
            </a:pPr>
            <a:r>
              <a:rPr lang="en-AU" sz="1800" dirty="0"/>
              <a:t>Differential diagnosis – hypokalaemia (K+ = 1.6)</a:t>
            </a:r>
          </a:p>
          <a:p>
            <a:pPr marL="0" indent="0">
              <a:buNone/>
            </a:pPr>
            <a:r>
              <a:rPr lang="en-AU" sz="1800" dirty="0"/>
              <a:t>The most important tests are an urgent </a:t>
            </a:r>
            <a:r>
              <a:rPr lang="en-AU" sz="1800" b="1" dirty="0"/>
              <a:t>K+</a:t>
            </a:r>
            <a:r>
              <a:rPr lang="en-AU" sz="1800" dirty="0"/>
              <a:t> and </a:t>
            </a:r>
            <a:r>
              <a:rPr lang="en-AU" sz="1800" b="1" dirty="0"/>
              <a:t>Mg</a:t>
            </a:r>
          </a:p>
          <a:p>
            <a:r>
              <a:rPr lang="en-AU" sz="1800" dirty="0"/>
              <a:t>The K+ is checked rapidly using point of care testing, or more slowly by sending to the lab – the minutes lost using the latter strategy may matter – i.e. </a:t>
            </a:r>
            <a:r>
              <a:rPr lang="en-AU" sz="1800" b="1" i="1" dirty="0"/>
              <a:t>“did you hear about that patient with hypokalaemia and VF arrest matters…”</a:t>
            </a:r>
            <a:endParaRPr lang="en-AU" sz="1800" dirty="0"/>
          </a:p>
          <a:p>
            <a:pPr marL="0" indent="0">
              <a:buNone/>
            </a:pPr>
            <a:endParaRPr lang="en-AU" dirty="0"/>
          </a:p>
        </p:txBody>
      </p:sp>
      <p:sp>
        <p:nvSpPr>
          <p:cNvPr id="6" name="Content Placeholder 5">
            <a:extLst>
              <a:ext uri="{FF2B5EF4-FFF2-40B4-BE49-F238E27FC236}">
                <a16:creationId xmlns:a16="http://schemas.microsoft.com/office/drawing/2014/main" id="{8CC1CF4E-7756-4007-AF77-65B83427A45D}"/>
              </a:ext>
            </a:extLst>
          </p:cNvPr>
          <p:cNvSpPr>
            <a:spLocks noGrp="1"/>
          </p:cNvSpPr>
          <p:nvPr>
            <p:ph sz="half" idx="2"/>
          </p:nvPr>
        </p:nvSpPr>
        <p:spPr/>
        <p:txBody>
          <a:bodyPr>
            <a:normAutofit/>
          </a:bodyPr>
          <a:lstStyle/>
          <a:p>
            <a:pPr marL="0" indent="0">
              <a:buNone/>
            </a:pPr>
            <a:r>
              <a:rPr lang="en-AU" sz="1800" b="1" dirty="0"/>
              <a:t>Potential diagnostic pitfalls with hypokalaemia include the following:</a:t>
            </a:r>
            <a:endParaRPr lang="en-AU" sz="1800" dirty="0"/>
          </a:p>
          <a:p>
            <a:pPr marL="0" indent="0">
              <a:buNone/>
            </a:pPr>
            <a:r>
              <a:rPr lang="en-AU" sz="1800" dirty="0"/>
              <a:t>Hypokalaemia is often associated with hypomagnesaemia, which increases the risk of malignant ventricular arrhythmias</a:t>
            </a:r>
          </a:p>
          <a:p>
            <a:pPr marL="0" indent="0">
              <a:buNone/>
            </a:pPr>
            <a:r>
              <a:rPr lang="en-AU" sz="1800" dirty="0"/>
              <a:t>Check potassium and magnesium in any patient with an arrhythmia</a:t>
            </a:r>
          </a:p>
          <a:p>
            <a:pPr marL="0" indent="0">
              <a:buNone/>
            </a:pPr>
            <a:r>
              <a:rPr lang="en-AU" sz="1800" dirty="0"/>
              <a:t>Top up the potassium to 4.0-4.5 mmol/l and the magnesium to &gt; 1.0 mmol/l to  stabilise the myocardium and protect against arrhythmias – this is standard practice in most CCUs and ICUs</a:t>
            </a:r>
          </a:p>
          <a:p>
            <a:endParaRPr lang="en-AU" dirty="0"/>
          </a:p>
        </p:txBody>
      </p:sp>
      <p:sp>
        <p:nvSpPr>
          <p:cNvPr id="7" name="TextBox 6">
            <a:extLst>
              <a:ext uri="{FF2B5EF4-FFF2-40B4-BE49-F238E27FC236}">
                <a16:creationId xmlns:a16="http://schemas.microsoft.com/office/drawing/2014/main" id="{4A8E6FCD-F234-4B89-861D-F3A63ECDCA83}"/>
              </a:ext>
            </a:extLst>
          </p:cNvPr>
          <p:cNvSpPr txBox="1"/>
          <p:nvPr/>
        </p:nvSpPr>
        <p:spPr>
          <a:xfrm>
            <a:off x="704676" y="5175653"/>
            <a:ext cx="11487324" cy="646331"/>
          </a:xfrm>
          <a:prstGeom prst="rect">
            <a:avLst/>
          </a:prstGeom>
          <a:noFill/>
        </p:spPr>
        <p:txBody>
          <a:bodyPr wrap="square" rtlCol="0">
            <a:spAutoFit/>
          </a:bodyPr>
          <a:lstStyle/>
          <a:p>
            <a:r>
              <a:rPr lang="en-AU" b="1" i="1" dirty="0">
                <a:solidFill>
                  <a:srgbClr val="FF0000"/>
                </a:solidFill>
              </a:rPr>
              <a:t>Why do I need to always recognise this ECG? The patient is at risk of VF... this is preventable</a:t>
            </a:r>
            <a:endParaRPr lang="en-AU" dirty="0">
              <a:solidFill>
                <a:srgbClr val="FF0000"/>
              </a:solidFill>
            </a:endParaRPr>
          </a:p>
          <a:p>
            <a:endParaRPr lang="en-AU" dirty="0"/>
          </a:p>
        </p:txBody>
      </p:sp>
      <p:sp>
        <p:nvSpPr>
          <p:cNvPr id="8" name="TextBox 7">
            <a:extLst>
              <a:ext uri="{FF2B5EF4-FFF2-40B4-BE49-F238E27FC236}">
                <a16:creationId xmlns:a16="http://schemas.microsoft.com/office/drawing/2014/main" id="{4808D79F-935A-4F90-8AB0-D3DDD7F93957}"/>
              </a:ext>
            </a:extLst>
          </p:cNvPr>
          <p:cNvSpPr txBox="1"/>
          <p:nvPr/>
        </p:nvSpPr>
        <p:spPr>
          <a:xfrm>
            <a:off x="471182" y="5498818"/>
            <a:ext cx="11249636" cy="1231106"/>
          </a:xfrm>
          <a:prstGeom prst="rect">
            <a:avLst/>
          </a:prstGeom>
          <a:noFill/>
        </p:spPr>
        <p:txBody>
          <a:bodyPr wrap="square" rtlCol="0">
            <a:spAutoFit/>
          </a:bodyPr>
          <a:lstStyle/>
          <a:p>
            <a:r>
              <a:rPr lang="en-AU" sz="1400" b="1" dirty="0"/>
              <a:t>References/further reading</a:t>
            </a:r>
          </a:p>
          <a:p>
            <a:pPr marL="285750" indent="-285750">
              <a:buFont typeface="Arial" panose="020B0604020202020204" pitchFamily="34" charset="0"/>
              <a:buChar char="•"/>
            </a:pPr>
            <a:r>
              <a:rPr lang="en-AU" sz="1400" dirty="0"/>
              <a:t>Life in the Fastlane – Video Lecture  </a:t>
            </a:r>
            <a:r>
              <a:rPr lang="en-AU" sz="1400" u="sng" dirty="0">
                <a:hlinkClick r:id="rId2"/>
              </a:rPr>
              <a:t>https://litfl.com/ecg-interpretation-other-cardiac-conditions/</a:t>
            </a:r>
            <a:r>
              <a:rPr lang="en-AU" sz="1400" u="sng" dirty="0"/>
              <a:t> </a:t>
            </a:r>
          </a:p>
          <a:p>
            <a:pPr marL="285750" indent="-285750">
              <a:buFont typeface="Arial" panose="020B0604020202020204" pitchFamily="34" charset="0"/>
              <a:buChar char="•"/>
            </a:pPr>
            <a:r>
              <a:rPr lang="en-AU" sz="1400" dirty="0"/>
              <a:t>Life in the Fastlane – Hypokalaemia </a:t>
            </a:r>
            <a:r>
              <a:rPr lang="en-AU" sz="1400" u="sng" dirty="0">
                <a:hlinkClick r:id="rId3"/>
              </a:rPr>
              <a:t>https://litfl.com/hypokalaemia-ecg-library/</a:t>
            </a:r>
            <a:r>
              <a:rPr lang="en-AU" sz="1400" u="sng" dirty="0"/>
              <a:t> </a:t>
            </a:r>
            <a:r>
              <a:rPr lang="en-AU" sz="1400" dirty="0"/>
              <a:t>  </a:t>
            </a:r>
          </a:p>
          <a:p>
            <a:pPr marL="285750" indent="-285750">
              <a:buFont typeface="Arial" panose="020B0604020202020204" pitchFamily="34" charset="0"/>
              <a:buChar char="•"/>
            </a:pPr>
            <a:r>
              <a:rPr lang="en-AU" sz="1400" dirty="0"/>
              <a:t>Medscape: An absolutely fantastic summary and a must read - </a:t>
            </a:r>
            <a:r>
              <a:rPr lang="en-AU" sz="1400" u="sng" dirty="0">
                <a:hlinkClick r:id="rId4"/>
              </a:rPr>
              <a:t>http://emedicine.medscape.com/article/242008-overview</a:t>
            </a:r>
            <a:endParaRPr lang="en-AU" sz="1400" dirty="0"/>
          </a:p>
          <a:p>
            <a:endParaRPr lang="en-AU" dirty="0"/>
          </a:p>
        </p:txBody>
      </p:sp>
      <p:pic>
        <p:nvPicPr>
          <p:cNvPr id="9" name="Picture 8">
            <a:extLst>
              <a:ext uri="{FF2B5EF4-FFF2-40B4-BE49-F238E27FC236}">
                <a16:creationId xmlns:a16="http://schemas.microsoft.com/office/drawing/2014/main" id="{304DD78C-B01A-4D8C-AF4D-748ECB890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3580" y="5816571"/>
            <a:ext cx="1176819" cy="848279"/>
          </a:xfrm>
          <a:prstGeom prst="rect">
            <a:avLst/>
          </a:prstGeom>
        </p:spPr>
      </p:pic>
    </p:spTree>
    <p:extLst>
      <p:ext uri="{BB962C8B-B14F-4D97-AF65-F5344CB8AC3E}">
        <p14:creationId xmlns:p14="http://schemas.microsoft.com/office/powerpoint/2010/main" val="1590655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8D896-4C73-4341-8014-468CE348A5B9}"/>
              </a:ext>
            </a:extLst>
          </p:cNvPr>
          <p:cNvSpPr>
            <a:spLocks noGrp="1"/>
          </p:cNvSpPr>
          <p:nvPr>
            <p:ph sz="half" idx="1"/>
          </p:nvPr>
        </p:nvSpPr>
        <p:spPr>
          <a:xfrm>
            <a:off x="310393" y="931178"/>
            <a:ext cx="5709407" cy="5245785"/>
          </a:xfrm>
        </p:spPr>
        <p:txBody>
          <a:bodyPr>
            <a:normAutofit/>
          </a:bodyPr>
          <a:lstStyle/>
          <a:p>
            <a:pPr marL="0" indent="0">
              <a:buNone/>
            </a:pPr>
            <a:r>
              <a:rPr lang="en-AU" sz="1300" b="1" dirty="0"/>
              <a:t>Chest X-ray</a:t>
            </a:r>
          </a:p>
          <a:p>
            <a:pPr marL="0" indent="0">
              <a:lnSpc>
                <a:spcPct val="120000"/>
              </a:lnSpc>
              <a:buNone/>
            </a:pPr>
            <a:r>
              <a:rPr lang="en-AU" sz="1500" dirty="0"/>
              <a:t>This is a plain CXR of a 29 year old male presenting with sudden onset right sided chest pain and dyspnoea. It is an AP film with appropriate positioning and exposure. There is no unacceptable rotation and the film has been taken at full expiration.</a:t>
            </a:r>
          </a:p>
          <a:p>
            <a:pPr marL="0" indent="0">
              <a:lnSpc>
                <a:spcPct val="120000"/>
              </a:lnSpc>
              <a:buNone/>
            </a:pPr>
            <a:r>
              <a:rPr lang="en-AU" sz="1500" dirty="0"/>
              <a:t>There is evidence of a </a:t>
            </a:r>
            <a:r>
              <a:rPr lang="en-AU" sz="1500" b="1" u="sng" dirty="0"/>
              <a:t>large right sided pneumothorax</a:t>
            </a:r>
            <a:r>
              <a:rPr lang="en-AU" sz="1500" dirty="0"/>
              <a:t>. This is suggested by the lack of lung markings in the upper zone and a clear demarcation of the superior lung border at the level of T4. There is no associated tracheal deviation or mediastinal shift, suggesting this is not a tension pneumothorax.  Lung fields otherwise appear clear with no evidence of consolidation or abnormal lesions. Costophrenic angles are visible bilaterally with no evidence of effusion or haemothorax. There is no free gas under the diaphragm. The mediastinum appears normal. Cardiac borders are clearly visible and the heart appears normal. There is no evidence of any rib fracture.</a:t>
            </a:r>
          </a:p>
          <a:p>
            <a:pPr marL="0" indent="0">
              <a:buNone/>
            </a:pPr>
            <a:endParaRPr lang="en-AU" sz="1600" dirty="0"/>
          </a:p>
          <a:p>
            <a:pPr marL="0" indent="0">
              <a:buNone/>
            </a:pPr>
            <a:endParaRPr lang="en-AU" sz="1600" dirty="0"/>
          </a:p>
        </p:txBody>
      </p:sp>
      <p:sp>
        <p:nvSpPr>
          <p:cNvPr id="4" name="Content Placeholder 3">
            <a:extLst>
              <a:ext uri="{FF2B5EF4-FFF2-40B4-BE49-F238E27FC236}">
                <a16:creationId xmlns:a16="http://schemas.microsoft.com/office/drawing/2014/main" id="{99C32A01-25FE-4860-9237-62F71A67A989}"/>
              </a:ext>
            </a:extLst>
          </p:cNvPr>
          <p:cNvSpPr>
            <a:spLocks noGrp="1"/>
          </p:cNvSpPr>
          <p:nvPr>
            <p:ph sz="half" idx="2"/>
          </p:nvPr>
        </p:nvSpPr>
        <p:spPr>
          <a:xfrm>
            <a:off x="6172202" y="931178"/>
            <a:ext cx="5181600" cy="5245785"/>
          </a:xfrm>
        </p:spPr>
        <p:txBody>
          <a:bodyPr>
            <a:normAutofit/>
          </a:bodyPr>
          <a:lstStyle/>
          <a:p>
            <a:pPr marL="0" indent="0">
              <a:buNone/>
            </a:pPr>
            <a:r>
              <a:rPr lang="en-AU" sz="1300" b="1" dirty="0"/>
              <a:t>Management</a:t>
            </a:r>
          </a:p>
          <a:p>
            <a:r>
              <a:rPr lang="en-AU" sz="1300" dirty="0"/>
              <a:t>Move to a monitored bay</a:t>
            </a:r>
          </a:p>
          <a:p>
            <a:r>
              <a:rPr lang="en-AU" sz="1300" dirty="0"/>
              <a:t>Get senior input/opinion</a:t>
            </a:r>
          </a:p>
          <a:p>
            <a:r>
              <a:rPr lang="en-AU" sz="1300" dirty="0"/>
              <a:t>Supportive care - Oxygen/analgesia/explanation</a:t>
            </a:r>
          </a:p>
          <a:p>
            <a:r>
              <a:rPr lang="en-AU" sz="1300" dirty="0"/>
              <a:t>Definitive care – Intercostal catheter insertion. We will upload a video and some information re this procedure. Observation vs aspiration vs intercostal catheter is an important issue.</a:t>
            </a:r>
          </a:p>
          <a:p>
            <a:pPr marL="0" indent="0">
              <a:buNone/>
            </a:pPr>
            <a:r>
              <a:rPr lang="en-AU" sz="1300" b="1" dirty="0"/>
              <a:t>Referral</a:t>
            </a:r>
          </a:p>
          <a:p>
            <a:pPr marL="0" indent="0">
              <a:buNone/>
            </a:pPr>
            <a:r>
              <a:rPr lang="en-AU" sz="1300" dirty="0"/>
              <a:t>To the surgical registrar. In some hospitals there is a respiratory medical team as first point of referral.</a:t>
            </a:r>
          </a:p>
          <a:p>
            <a:r>
              <a:rPr lang="en-AU" sz="1300" u="sng" dirty="0"/>
              <a:t>Identify</a:t>
            </a:r>
            <a:r>
              <a:rPr lang="en-AU" sz="1300" dirty="0"/>
              <a:t>– identify yourself, and ID the patient using three identifiers</a:t>
            </a:r>
          </a:p>
          <a:p>
            <a:r>
              <a:rPr lang="en-AU" sz="1300" u="sng" dirty="0"/>
              <a:t>Situation </a:t>
            </a:r>
            <a:r>
              <a:rPr lang="en-AU" sz="1300" dirty="0"/>
              <a:t>– the patient has a moderate size pneumothorax but is stable with no signs of tension</a:t>
            </a:r>
          </a:p>
          <a:p>
            <a:r>
              <a:rPr lang="en-AU" sz="1300" u="sng" dirty="0"/>
              <a:t>Background </a:t>
            </a:r>
            <a:r>
              <a:rPr lang="en-AU" sz="1300" dirty="0"/>
              <a:t>– usually well, but a smoker. </a:t>
            </a:r>
          </a:p>
          <a:p>
            <a:r>
              <a:rPr lang="en-AU" sz="1300" u="sng" dirty="0"/>
              <a:t>Assessment </a:t>
            </a:r>
            <a:r>
              <a:rPr lang="en-AU" sz="1300" dirty="0"/>
              <a:t>– clinical signs of pneumothorax were confirmed on CXR, have these available but all details probably not needed in the referral</a:t>
            </a:r>
          </a:p>
          <a:p>
            <a:r>
              <a:rPr lang="en-AU" sz="1300" u="sng" dirty="0"/>
              <a:t>Request </a:t>
            </a:r>
            <a:r>
              <a:rPr lang="en-AU" sz="1300" dirty="0"/>
              <a:t>– the surgical registrar to attend and assess the patient. You would like to do the intercostal catheter and need supervision please</a:t>
            </a:r>
          </a:p>
          <a:p>
            <a:pPr marL="0" indent="0">
              <a:buNone/>
            </a:pPr>
            <a:endParaRPr lang="en-AU" dirty="0"/>
          </a:p>
        </p:txBody>
      </p:sp>
      <p:sp>
        <p:nvSpPr>
          <p:cNvPr id="5" name="Title 1">
            <a:extLst>
              <a:ext uri="{FF2B5EF4-FFF2-40B4-BE49-F238E27FC236}">
                <a16:creationId xmlns:a16="http://schemas.microsoft.com/office/drawing/2014/main" id="{6738E178-2A8D-4BAC-9425-7C0A7AFE17B3}"/>
              </a:ext>
            </a:extLst>
          </p:cNvPr>
          <p:cNvSpPr>
            <a:spLocks noGrp="1"/>
          </p:cNvSpPr>
          <p:nvPr>
            <p:ph type="title"/>
          </p:nvPr>
        </p:nvSpPr>
        <p:spPr>
          <a:xfrm>
            <a:off x="762000" y="91812"/>
            <a:ext cx="10515600" cy="775778"/>
          </a:xfrm>
        </p:spPr>
        <p:txBody>
          <a:bodyPr>
            <a:normAutofit fontScale="90000"/>
          </a:bodyPr>
          <a:lstStyle/>
          <a:p>
            <a:r>
              <a:rPr lang="en-AU" sz="3200" dirty="0"/>
              <a:t>Case 5 – </a:t>
            </a:r>
            <a:r>
              <a:rPr lang="en-AU" sz="2400" dirty="0"/>
              <a:t>A 29 year old male is in Bay 15 CXR.</a:t>
            </a:r>
            <a:br>
              <a:rPr lang="en-AU" sz="2400" dirty="0"/>
            </a:br>
            <a:endParaRPr lang="en-AU" sz="2000" dirty="0"/>
          </a:p>
        </p:txBody>
      </p:sp>
      <p:sp>
        <p:nvSpPr>
          <p:cNvPr id="6" name="TextBox 5">
            <a:extLst>
              <a:ext uri="{FF2B5EF4-FFF2-40B4-BE49-F238E27FC236}">
                <a16:creationId xmlns:a16="http://schemas.microsoft.com/office/drawing/2014/main" id="{9511E191-7A94-472C-9686-CCC1D28FBEAA}"/>
              </a:ext>
            </a:extLst>
          </p:cNvPr>
          <p:cNvSpPr txBox="1"/>
          <p:nvPr/>
        </p:nvSpPr>
        <p:spPr>
          <a:xfrm>
            <a:off x="310393" y="5926822"/>
            <a:ext cx="5016616" cy="369332"/>
          </a:xfrm>
          <a:prstGeom prst="rect">
            <a:avLst/>
          </a:prstGeom>
          <a:noFill/>
        </p:spPr>
        <p:txBody>
          <a:bodyPr wrap="square" rtlCol="0">
            <a:spAutoFit/>
          </a:bodyPr>
          <a:lstStyle/>
          <a:p>
            <a:r>
              <a:rPr lang="en-AU" b="1" dirty="0"/>
              <a:t>References/further reading</a:t>
            </a:r>
          </a:p>
        </p:txBody>
      </p:sp>
      <p:pic>
        <p:nvPicPr>
          <p:cNvPr id="7" name="Picture 6">
            <a:extLst>
              <a:ext uri="{FF2B5EF4-FFF2-40B4-BE49-F238E27FC236}">
                <a16:creationId xmlns:a16="http://schemas.microsoft.com/office/drawing/2014/main" id="{10A2091E-87EE-4929-92E3-03F0B72A7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3580" y="5816571"/>
            <a:ext cx="1176819" cy="848279"/>
          </a:xfrm>
          <a:prstGeom prst="rect">
            <a:avLst/>
          </a:prstGeom>
        </p:spPr>
      </p:pic>
    </p:spTree>
    <p:extLst>
      <p:ext uri="{BB962C8B-B14F-4D97-AF65-F5344CB8AC3E}">
        <p14:creationId xmlns:p14="http://schemas.microsoft.com/office/powerpoint/2010/main" val="221332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1A2986-6BCC-4B3A-9867-F3FF6182A2E6}"/>
              </a:ext>
            </a:extLst>
          </p:cNvPr>
          <p:cNvSpPr>
            <a:spLocks noGrp="1"/>
          </p:cNvSpPr>
          <p:nvPr>
            <p:ph type="title"/>
          </p:nvPr>
        </p:nvSpPr>
        <p:spPr>
          <a:xfrm>
            <a:off x="578142" y="138622"/>
            <a:ext cx="10515600" cy="935169"/>
          </a:xfrm>
        </p:spPr>
        <p:txBody>
          <a:bodyPr>
            <a:normAutofit/>
          </a:bodyPr>
          <a:lstStyle/>
          <a:p>
            <a:r>
              <a:rPr lang="en-AU" sz="3200" dirty="0"/>
              <a:t>Case 5 – </a:t>
            </a:r>
            <a:r>
              <a:rPr lang="en-AU" sz="2400" dirty="0"/>
              <a:t>For information regarding the outcome</a:t>
            </a:r>
            <a:endParaRPr lang="en-AU" sz="2000" dirty="0"/>
          </a:p>
        </p:txBody>
      </p:sp>
      <p:pic>
        <p:nvPicPr>
          <p:cNvPr id="4" name="Picture 3">
            <a:extLst>
              <a:ext uri="{FF2B5EF4-FFF2-40B4-BE49-F238E27FC236}">
                <a16:creationId xmlns:a16="http://schemas.microsoft.com/office/drawing/2014/main" id="{8E5DFFAC-5366-4AF4-A791-1637AB872165}"/>
              </a:ext>
            </a:extLst>
          </p:cNvPr>
          <p:cNvPicPr/>
          <p:nvPr/>
        </p:nvPicPr>
        <p:blipFill rotWithShape="1">
          <a:blip r:embed="rId2"/>
          <a:srcRect l="18407" r="22640"/>
          <a:stretch/>
        </p:blipFill>
        <p:spPr bwMode="auto">
          <a:xfrm>
            <a:off x="410502" y="1419581"/>
            <a:ext cx="5425440" cy="5176520"/>
          </a:xfrm>
          <a:prstGeom prst="rect">
            <a:avLst/>
          </a:prstGeom>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5" name="TextBox 4">
            <a:extLst>
              <a:ext uri="{FF2B5EF4-FFF2-40B4-BE49-F238E27FC236}">
                <a16:creationId xmlns:a16="http://schemas.microsoft.com/office/drawing/2014/main" id="{103449B9-F595-4D91-888A-543D9D9827C5}"/>
              </a:ext>
            </a:extLst>
          </p:cNvPr>
          <p:cNvSpPr txBox="1"/>
          <p:nvPr/>
        </p:nvSpPr>
        <p:spPr>
          <a:xfrm>
            <a:off x="458599" y="989901"/>
            <a:ext cx="5377343" cy="369332"/>
          </a:xfrm>
          <a:prstGeom prst="rect">
            <a:avLst/>
          </a:prstGeom>
          <a:noFill/>
        </p:spPr>
        <p:txBody>
          <a:bodyPr wrap="square" rtlCol="0">
            <a:spAutoFit/>
          </a:bodyPr>
          <a:lstStyle/>
          <a:p>
            <a:r>
              <a:rPr lang="en-AU" dirty="0"/>
              <a:t>Immediately post ICC insertion</a:t>
            </a:r>
          </a:p>
        </p:txBody>
      </p:sp>
      <p:pic>
        <p:nvPicPr>
          <p:cNvPr id="6" name="Picture 5">
            <a:extLst>
              <a:ext uri="{FF2B5EF4-FFF2-40B4-BE49-F238E27FC236}">
                <a16:creationId xmlns:a16="http://schemas.microsoft.com/office/drawing/2014/main" id="{8CEF3C7E-6529-4822-8A14-A5512C1577B5}"/>
              </a:ext>
            </a:extLst>
          </p:cNvPr>
          <p:cNvPicPr/>
          <p:nvPr/>
        </p:nvPicPr>
        <p:blipFill rotWithShape="1">
          <a:blip r:embed="rId3"/>
          <a:srcRect l="22011" r="26630"/>
          <a:stretch/>
        </p:blipFill>
        <p:spPr bwMode="auto">
          <a:xfrm>
            <a:off x="6436703" y="1419581"/>
            <a:ext cx="5098159" cy="5176520"/>
          </a:xfrm>
          <a:prstGeom prst="rect">
            <a:avLst/>
          </a:prstGeom>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7" name="TextBox 6">
            <a:extLst>
              <a:ext uri="{FF2B5EF4-FFF2-40B4-BE49-F238E27FC236}">
                <a16:creationId xmlns:a16="http://schemas.microsoft.com/office/drawing/2014/main" id="{2E628D2F-814A-426B-B4A4-DDE676C46CB5}"/>
              </a:ext>
            </a:extLst>
          </p:cNvPr>
          <p:cNvSpPr txBox="1"/>
          <p:nvPr/>
        </p:nvSpPr>
        <p:spPr>
          <a:xfrm>
            <a:off x="6495426" y="1031846"/>
            <a:ext cx="5039436" cy="369332"/>
          </a:xfrm>
          <a:prstGeom prst="rect">
            <a:avLst/>
          </a:prstGeom>
          <a:noFill/>
        </p:spPr>
        <p:txBody>
          <a:bodyPr wrap="square" rtlCol="0">
            <a:spAutoFit/>
          </a:bodyPr>
          <a:lstStyle/>
          <a:p>
            <a:r>
              <a:rPr lang="en-AU" dirty="0"/>
              <a:t>ICC in situ 48 hours, 4 Hours post ICC removal</a:t>
            </a:r>
          </a:p>
        </p:txBody>
      </p:sp>
    </p:spTree>
    <p:extLst>
      <p:ext uri="{BB962C8B-B14F-4D97-AF65-F5344CB8AC3E}">
        <p14:creationId xmlns:p14="http://schemas.microsoft.com/office/powerpoint/2010/main" val="268560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1F58-68ED-494F-ADC2-D9FFCB90A79A}"/>
              </a:ext>
            </a:extLst>
          </p:cNvPr>
          <p:cNvSpPr>
            <a:spLocks noGrp="1"/>
          </p:cNvSpPr>
          <p:nvPr>
            <p:ph type="title"/>
          </p:nvPr>
        </p:nvSpPr>
        <p:spPr/>
        <p:txBody>
          <a:bodyPr/>
          <a:lstStyle/>
          <a:p>
            <a:r>
              <a:rPr lang="en-AU" dirty="0"/>
              <a:t>Cases in the Spotlight - Instructions</a:t>
            </a:r>
          </a:p>
        </p:txBody>
      </p:sp>
      <p:sp>
        <p:nvSpPr>
          <p:cNvPr id="3" name="Content Placeholder 2">
            <a:extLst>
              <a:ext uri="{FF2B5EF4-FFF2-40B4-BE49-F238E27FC236}">
                <a16:creationId xmlns:a16="http://schemas.microsoft.com/office/drawing/2014/main" id="{DC32FA5D-DF34-4269-9220-F909AFE456CD}"/>
              </a:ext>
            </a:extLst>
          </p:cNvPr>
          <p:cNvSpPr>
            <a:spLocks noGrp="1"/>
          </p:cNvSpPr>
          <p:nvPr>
            <p:ph idx="1"/>
          </p:nvPr>
        </p:nvSpPr>
        <p:spPr/>
        <p:txBody>
          <a:bodyPr>
            <a:normAutofit/>
          </a:bodyPr>
          <a:lstStyle/>
          <a:p>
            <a:r>
              <a:rPr lang="en-AU" dirty="0"/>
              <a:t>To complete these cases it is recommend that you use two screens/devices.  </a:t>
            </a:r>
          </a:p>
          <a:p>
            <a:pPr lvl="1"/>
            <a:r>
              <a:rPr lang="en-AU" dirty="0"/>
              <a:t>Use your computer (or tablet) to display the cases and your other device or screen to enter in your answers (hint – email the presentation to the email linked to you device </a:t>
            </a:r>
          </a:p>
          <a:p>
            <a:pPr lvl="1"/>
            <a:r>
              <a:rPr lang="en-AU" dirty="0"/>
              <a:t>At the completion please submit your answers and your name or employee number.  </a:t>
            </a:r>
          </a:p>
          <a:p>
            <a:pPr lvl="1"/>
            <a:r>
              <a:rPr lang="en-AU" dirty="0"/>
              <a:t>These will not be assessed but we require your name or employee number  for reporting purposes.</a:t>
            </a:r>
          </a:p>
          <a:p>
            <a:r>
              <a:rPr lang="en-AU" dirty="0"/>
              <a:t>Following the Cases there will be answers and discussion points for each.</a:t>
            </a:r>
          </a:p>
          <a:p>
            <a:endParaRPr lang="en-AU" dirty="0"/>
          </a:p>
        </p:txBody>
      </p:sp>
      <p:pic>
        <p:nvPicPr>
          <p:cNvPr id="5" name="Picture 4">
            <a:extLst>
              <a:ext uri="{FF2B5EF4-FFF2-40B4-BE49-F238E27FC236}">
                <a16:creationId xmlns:a16="http://schemas.microsoft.com/office/drawing/2014/main" id="{A873617B-2591-4660-B598-F8838231A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629" y="5752823"/>
            <a:ext cx="1176819" cy="848279"/>
          </a:xfrm>
          <a:prstGeom prst="rect">
            <a:avLst/>
          </a:prstGeom>
        </p:spPr>
      </p:pic>
    </p:spTree>
    <p:extLst>
      <p:ext uri="{BB962C8B-B14F-4D97-AF65-F5344CB8AC3E}">
        <p14:creationId xmlns:p14="http://schemas.microsoft.com/office/powerpoint/2010/main" val="33599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A0B4-4EE1-42BD-A74A-3FF5E8B985F6}"/>
              </a:ext>
            </a:extLst>
          </p:cNvPr>
          <p:cNvSpPr>
            <a:spLocks noGrp="1"/>
          </p:cNvSpPr>
          <p:nvPr>
            <p:ph type="title"/>
          </p:nvPr>
        </p:nvSpPr>
        <p:spPr>
          <a:xfrm>
            <a:off x="720755" y="205530"/>
            <a:ext cx="10515600" cy="889233"/>
          </a:xfrm>
        </p:spPr>
        <p:txBody>
          <a:bodyPr>
            <a:normAutofit fontScale="90000"/>
          </a:bodyPr>
          <a:lstStyle/>
          <a:p>
            <a:r>
              <a:rPr lang="en-AU" dirty="0"/>
              <a:t>Case 1 – </a:t>
            </a:r>
            <a:r>
              <a:rPr lang="en-AU" sz="3100" dirty="0"/>
              <a:t>48 year old female with generalised muscle weakness, has chronic renal failure, recent vomiting and diarrhoea…</a:t>
            </a:r>
            <a:endParaRPr lang="en-AU" dirty="0"/>
          </a:p>
        </p:txBody>
      </p:sp>
      <p:sp>
        <p:nvSpPr>
          <p:cNvPr id="3" name="Content Placeholder 2">
            <a:extLst>
              <a:ext uri="{FF2B5EF4-FFF2-40B4-BE49-F238E27FC236}">
                <a16:creationId xmlns:a16="http://schemas.microsoft.com/office/drawing/2014/main" id="{F38C3A79-4282-4D6A-BA03-B2F07D14FC65}"/>
              </a:ext>
            </a:extLst>
          </p:cNvPr>
          <p:cNvSpPr>
            <a:spLocks noGrp="1"/>
          </p:cNvSpPr>
          <p:nvPr>
            <p:ph idx="1"/>
          </p:nvPr>
        </p:nvSpPr>
        <p:spPr>
          <a:xfrm>
            <a:off x="838200" y="6073630"/>
            <a:ext cx="10515600" cy="578840"/>
          </a:xfrm>
        </p:spPr>
        <p:txBody>
          <a:bodyPr/>
          <a:lstStyle/>
          <a:p>
            <a:pPr marL="0" indent="0">
              <a:buNone/>
            </a:pPr>
            <a:r>
              <a:rPr lang="en-AU" sz="1600" dirty="0"/>
              <a:t>On your second device open the following link - </a:t>
            </a:r>
            <a:r>
              <a:rPr lang="en-AU" sz="1600" dirty="0">
                <a:hlinkClick r:id="rId2"/>
              </a:rPr>
              <a:t>https://docs.google.com/forms/d/e/1FAIpQLSc5JUB6LUVYc-bTP9Y5TodEgmYNyzqchlK105_fFVqiXok39Q/viewform?usp=sf_link</a:t>
            </a:r>
            <a:r>
              <a:rPr lang="en-AU" sz="1600" dirty="0"/>
              <a:t> </a:t>
            </a:r>
          </a:p>
          <a:p>
            <a:endParaRPr lang="en-AU" dirty="0"/>
          </a:p>
          <a:p>
            <a:endParaRPr lang="en-AU" dirty="0"/>
          </a:p>
        </p:txBody>
      </p:sp>
      <p:pic>
        <p:nvPicPr>
          <p:cNvPr id="5" name="Picture 4">
            <a:extLst>
              <a:ext uri="{FF2B5EF4-FFF2-40B4-BE49-F238E27FC236}">
                <a16:creationId xmlns:a16="http://schemas.microsoft.com/office/drawing/2014/main" id="{57DEC904-7569-4620-9032-5615F0A34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55" y="1202946"/>
            <a:ext cx="7620000" cy="4762500"/>
          </a:xfrm>
          <a:prstGeom prst="rect">
            <a:avLst/>
          </a:prstGeom>
        </p:spPr>
      </p:pic>
      <p:sp>
        <p:nvSpPr>
          <p:cNvPr id="6" name="TextBox 5">
            <a:extLst>
              <a:ext uri="{FF2B5EF4-FFF2-40B4-BE49-F238E27FC236}">
                <a16:creationId xmlns:a16="http://schemas.microsoft.com/office/drawing/2014/main" id="{69FF835A-555E-415C-B563-AFB4BBA217A2}"/>
              </a:ext>
            </a:extLst>
          </p:cNvPr>
          <p:cNvSpPr txBox="1"/>
          <p:nvPr/>
        </p:nvSpPr>
        <p:spPr>
          <a:xfrm>
            <a:off x="8618989" y="1443841"/>
            <a:ext cx="2852256" cy="3970318"/>
          </a:xfrm>
          <a:prstGeom prst="rect">
            <a:avLst/>
          </a:prstGeom>
          <a:noFill/>
        </p:spPr>
        <p:txBody>
          <a:bodyPr wrap="square" rtlCol="0">
            <a:spAutoFit/>
          </a:bodyPr>
          <a:lstStyle/>
          <a:p>
            <a:r>
              <a:rPr lang="en-AU" dirty="0"/>
              <a:t>Your nurse hands you this ECG. You are requested to prescribe an antiemetic for her vomiting, and review this ECG.  The Medical Registrar is busy and will be there in about an hour..</a:t>
            </a:r>
          </a:p>
          <a:p>
            <a:endParaRPr lang="en-AU" dirty="0"/>
          </a:p>
          <a:p>
            <a:pPr marL="342900" indent="-342900">
              <a:buAutoNum type="arabicPeriod"/>
            </a:pPr>
            <a:r>
              <a:rPr lang="en-AU" dirty="0"/>
              <a:t>Describe the ECG</a:t>
            </a:r>
          </a:p>
          <a:p>
            <a:pPr marL="342900" indent="-342900">
              <a:buAutoNum type="arabicPeriod"/>
            </a:pPr>
            <a:endParaRPr lang="en-AU" dirty="0"/>
          </a:p>
          <a:p>
            <a:pPr marL="342900" indent="-342900">
              <a:buAutoNum type="arabicPeriod"/>
            </a:pPr>
            <a:r>
              <a:rPr lang="en-AU" dirty="0"/>
              <a:t>What is the diagnosis and what will you do?</a:t>
            </a:r>
          </a:p>
          <a:p>
            <a:pPr marL="342900" indent="-342900">
              <a:buAutoNum type="arabicPeriod"/>
            </a:pPr>
            <a:endParaRPr lang="en-AU" dirty="0"/>
          </a:p>
          <a:p>
            <a:pPr marL="342900" indent="-342900">
              <a:buAutoNum type="arabicPeriod"/>
            </a:pPr>
            <a:endParaRPr lang="en-AU" dirty="0"/>
          </a:p>
        </p:txBody>
      </p:sp>
      <p:pic>
        <p:nvPicPr>
          <p:cNvPr id="7" name="Picture 6">
            <a:extLst>
              <a:ext uri="{FF2B5EF4-FFF2-40B4-BE49-F238E27FC236}">
                <a16:creationId xmlns:a16="http://schemas.microsoft.com/office/drawing/2014/main" id="{70EDF8C8-75A3-4AE1-937E-77128E234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9629" y="5752823"/>
            <a:ext cx="1176819" cy="848279"/>
          </a:xfrm>
          <a:prstGeom prst="rect">
            <a:avLst/>
          </a:prstGeom>
        </p:spPr>
      </p:pic>
    </p:spTree>
    <p:extLst>
      <p:ext uri="{BB962C8B-B14F-4D97-AF65-F5344CB8AC3E}">
        <p14:creationId xmlns:p14="http://schemas.microsoft.com/office/powerpoint/2010/main" val="278033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C51D-D131-4E54-B8DE-1E7CA5DFF72D}"/>
              </a:ext>
            </a:extLst>
          </p:cNvPr>
          <p:cNvSpPr>
            <a:spLocks noGrp="1"/>
          </p:cNvSpPr>
          <p:nvPr>
            <p:ph type="title"/>
          </p:nvPr>
        </p:nvSpPr>
        <p:spPr>
          <a:xfrm>
            <a:off x="913701" y="482570"/>
            <a:ext cx="10515600" cy="1325563"/>
          </a:xfrm>
        </p:spPr>
        <p:txBody>
          <a:bodyPr>
            <a:noAutofit/>
          </a:bodyPr>
          <a:lstStyle/>
          <a:p>
            <a:r>
              <a:rPr lang="en-AU" sz="3200" dirty="0"/>
              <a:t>Case 2 – </a:t>
            </a:r>
            <a:r>
              <a:rPr lang="en-AU" sz="1800" dirty="0"/>
              <a:t>A colleague hands you this ECG. The patient had presented for an episode of chest pain which is presumed cardiac in nature after a thorough history and examination. The patient is to be admitted overnight and have a delayed troponin, ECG, and reassessment in the morning.</a:t>
            </a:r>
            <a:br>
              <a:rPr lang="en-AU" sz="4800" dirty="0"/>
            </a:br>
            <a:endParaRPr lang="en-AU" sz="3200" dirty="0"/>
          </a:p>
        </p:txBody>
      </p:sp>
      <p:pic>
        <p:nvPicPr>
          <p:cNvPr id="9" name="Content Placeholder 8">
            <a:extLst>
              <a:ext uri="{FF2B5EF4-FFF2-40B4-BE49-F238E27FC236}">
                <a16:creationId xmlns:a16="http://schemas.microsoft.com/office/drawing/2014/main" id="{CCEA63B1-8BD8-41BB-944D-CD92692519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01" y="1532010"/>
            <a:ext cx="8423744" cy="4351338"/>
          </a:xfrm>
        </p:spPr>
      </p:pic>
      <p:sp>
        <p:nvSpPr>
          <p:cNvPr id="10" name="TextBox 9">
            <a:extLst>
              <a:ext uri="{FF2B5EF4-FFF2-40B4-BE49-F238E27FC236}">
                <a16:creationId xmlns:a16="http://schemas.microsoft.com/office/drawing/2014/main" id="{049FC72C-F9D3-49EF-B648-7C7DEFAB64B5}"/>
              </a:ext>
            </a:extLst>
          </p:cNvPr>
          <p:cNvSpPr txBox="1"/>
          <p:nvPr/>
        </p:nvSpPr>
        <p:spPr>
          <a:xfrm>
            <a:off x="9337445" y="1661955"/>
            <a:ext cx="2852256" cy="2585323"/>
          </a:xfrm>
          <a:prstGeom prst="rect">
            <a:avLst/>
          </a:prstGeom>
          <a:noFill/>
        </p:spPr>
        <p:txBody>
          <a:bodyPr wrap="square" rtlCol="0">
            <a:spAutoFit/>
          </a:bodyPr>
          <a:lstStyle/>
          <a:p>
            <a:endParaRPr lang="en-AU" dirty="0"/>
          </a:p>
          <a:p>
            <a:pPr marL="342900" indent="-342900">
              <a:buAutoNum type="arabicPeriod"/>
            </a:pPr>
            <a:r>
              <a:rPr lang="en-AU" dirty="0"/>
              <a:t>What is the differential diagnosis?</a:t>
            </a:r>
          </a:p>
          <a:p>
            <a:pPr marL="342900" indent="-342900">
              <a:buAutoNum type="arabicPeriod"/>
            </a:pPr>
            <a:endParaRPr lang="en-AU" dirty="0"/>
          </a:p>
          <a:p>
            <a:pPr marL="342900" indent="-342900">
              <a:buAutoNum type="arabicPeriod"/>
            </a:pPr>
            <a:r>
              <a:rPr lang="en-AU" dirty="0"/>
              <a:t>Does this ECG influence the management of the patient?</a:t>
            </a:r>
          </a:p>
          <a:p>
            <a:pPr marL="342900" indent="-342900">
              <a:buAutoNum type="arabicPeriod"/>
            </a:pPr>
            <a:endParaRPr lang="en-AU" dirty="0"/>
          </a:p>
          <a:p>
            <a:pPr marL="342900" indent="-342900">
              <a:buAutoNum type="arabicPeriod"/>
            </a:pPr>
            <a:endParaRPr lang="en-AU" dirty="0"/>
          </a:p>
        </p:txBody>
      </p:sp>
      <p:sp>
        <p:nvSpPr>
          <p:cNvPr id="11" name="Content Placeholder 2">
            <a:extLst>
              <a:ext uri="{FF2B5EF4-FFF2-40B4-BE49-F238E27FC236}">
                <a16:creationId xmlns:a16="http://schemas.microsoft.com/office/drawing/2014/main" id="{4CC91D7D-E54B-410D-90A4-974D55BD693C}"/>
              </a:ext>
            </a:extLst>
          </p:cNvPr>
          <p:cNvSpPr txBox="1">
            <a:spLocks/>
          </p:cNvSpPr>
          <p:nvPr/>
        </p:nvSpPr>
        <p:spPr>
          <a:xfrm>
            <a:off x="779477" y="6086010"/>
            <a:ext cx="10515600" cy="57884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dirty="0"/>
              <a:t>On your second device open the following link </a:t>
            </a:r>
            <a:r>
              <a:rPr lang="en-AU" sz="1600" dirty="0">
                <a:hlinkClick r:id="rId3"/>
              </a:rPr>
              <a:t>https://docs.google.com/forms/d/e/1FAIpQLScW9l4SMU_OVUER1MXoQhkzA0I1rO4LITy791pNS3KBQJmSEg/viewform?usp=sf_link</a:t>
            </a:r>
            <a:r>
              <a:rPr lang="en-AU" sz="1600" dirty="0"/>
              <a:t> </a:t>
            </a:r>
          </a:p>
          <a:p>
            <a:endParaRPr lang="en-AU" dirty="0"/>
          </a:p>
          <a:p>
            <a:endParaRPr lang="en-AU" dirty="0"/>
          </a:p>
        </p:txBody>
      </p:sp>
      <p:pic>
        <p:nvPicPr>
          <p:cNvPr id="6" name="Picture 5">
            <a:extLst>
              <a:ext uri="{FF2B5EF4-FFF2-40B4-BE49-F238E27FC236}">
                <a16:creationId xmlns:a16="http://schemas.microsoft.com/office/drawing/2014/main" id="{84C9977A-2F15-4E83-9582-032E822B4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0891" y="5816571"/>
            <a:ext cx="1176819" cy="848279"/>
          </a:xfrm>
          <a:prstGeom prst="rect">
            <a:avLst/>
          </a:prstGeom>
        </p:spPr>
      </p:pic>
    </p:spTree>
    <p:extLst>
      <p:ext uri="{BB962C8B-B14F-4D97-AF65-F5344CB8AC3E}">
        <p14:creationId xmlns:p14="http://schemas.microsoft.com/office/powerpoint/2010/main" val="158305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92B810A-B21E-4962-A0A8-A16D16BCF9D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776"/>
          <a:stretch/>
        </p:blipFill>
        <p:spPr>
          <a:xfrm>
            <a:off x="405229" y="1602297"/>
            <a:ext cx="7833736" cy="4152551"/>
          </a:xfrm>
        </p:spPr>
      </p:pic>
      <p:sp>
        <p:nvSpPr>
          <p:cNvPr id="4" name="Title 1">
            <a:extLst>
              <a:ext uri="{FF2B5EF4-FFF2-40B4-BE49-F238E27FC236}">
                <a16:creationId xmlns:a16="http://schemas.microsoft.com/office/drawing/2014/main" id="{F81D3972-6335-47F4-8687-9659FD07C1FA}"/>
              </a:ext>
            </a:extLst>
          </p:cNvPr>
          <p:cNvSpPr>
            <a:spLocks noGrp="1"/>
          </p:cNvSpPr>
          <p:nvPr>
            <p:ph type="title"/>
          </p:nvPr>
        </p:nvSpPr>
        <p:spPr>
          <a:xfrm>
            <a:off x="720754" y="276734"/>
            <a:ext cx="10515600" cy="1325563"/>
          </a:xfrm>
        </p:spPr>
        <p:txBody>
          <a:bodyPr>
            <a:noAutofit/>
          </a:bodyPr>
          <a:lstStyle/>
          <a:p>
            <a:r>
              <a:rPr lang="en-AU" sz="3200" dirty="0"/>
              <a:t>Case 3 – </a:t>
            </a:r>
            <a:r>
              <a:rPr lang="en-AU" sz="1800" dirty="0"/>
              <a:t>A colleague hands you this ECG. The patient had presented for an episode of chest pain which is presumed cardiac in nature after a thorough history and examination. The patient has had a troponin performed initially and also at 8 hours, and they are normal.</a:t>
            </a:r>
            <a:endParaRPr lang="en-AU" sz="3200" dirty="0"/>
          </a:p>
        </p:txBody>
      </p:sp>
      <p:sp>
        <p:nvSpPr>
          <p:cNvPr id="7" name="TextBox 6">
            <a:extLst>
              <a:ext uri="{FF2B5EF4-FFF2-40B4-BE49-F238E27FC236}">
                <a16:creationId xmlns:a16="http://schemas.microsoft.com/office/drawing/2014/main" id="{23D722BF-C7FD-4A24-83A5-31926E66BDA6}"/>
              </a:ext>
            </a:extLst>
          </p:cNvPr>
          <p:cNvSpPr txBox="1"/>
          <p:nvPr/>
        </p:nvSpPr>
        <p:spPr>
          <a:xfrm>
            <a:off x="8238965" y="1451005"/>
            <a:ext cx="3698808" cy="4924425"/>
          </a:xfrm>
          <a:prstGeom prst="rect">
            <a:avLst/>
          </a:prstGeom>
          <a:noFill/>
        </p:spPr>
        <p:txBody>
          <a:bodyPr wrap="square" rtlCol="0">
            <a:spAutoFit/>
          </a:bodyPr>
          <a:lstStyle/>
          <a:p>
            <a:pPr marL="342900" indent="-342900">
              <a:buAutoNum type="arabicPeriod"/>
            </a:pPr>
            <a:r>
              <a:rPr lang="en-AU" sz="1600" dirty="0"/>
              <a:t>Describe the ECG</a:t>
            </a:r>
          </a:p>
          <a:p>
            <a:pPr marL="342900" indent="-342900">
              <a:buAutoNum type="arabicPeriod"/>
            </a:pPr>
            <a:r>
              <a:rPr lang="en-AU" sz="1600" dirty="0"/>
              <a:t>It is suggested to you that given the patient has been pain free for a prolonged period with unstable angina that the management plan should be..</a:t>
            </a:r>
          </a:p>
          <a:p>
            <a:pPr marL="800100" lvl="1" indent="-342900">
              <a:buFont typeface="+mj-lt"/>
              <a:buAutoNum type="alphaLcParenR"/>
            </a:pPr>
            <a:r>
              <a:rPr lang="en-AU" sz="1600" dirty="0"/>
              <a:t>Discharge</a:t>
            </a:r>
          </a:p>
          <a:p>
            <a:pPr marL="800100" lvl="1" indent="-342900">
              <a:buFont typeface="+mj-lt"/>
              <a:buAutoNum type="alphaLcParenR"/>
            </a:pPr>
            <a:r>
              <a:rPr lang="en-AU" sz="1600" dirty="0"/>
              <a:t>Admit to SSU</a:t>
            </a:r>
          </a:p>
          <a:p>
            <a:pPr marL="800100" lvl="1" indent="-342900">
              <a:buFont typeface="+mj-lt"/>
              <a:buAutoNum type="alphaLcParenR"/>
            </a:pPr>
            <a:r>
              <a:rPr lang="en-AU" sz="1600" dirty="0"/>
              <a:t>Admit to Cardiology – non monitored bed</a:t>
            </a:r>
          </a:p>
          <a:p>
            <a:pPr marL="800100" lvl="1" indent="-342900">
              <a:buFont typeface="+mj-lt"/>
              <a:buAutoNum type="alphaLcParenR"/>
            </a:pPr>
            <a:r>
              <a:rPr lang="en-AU" sz="1600" dirty="0"/>
              <a:t>Admit to cardiology – monitored bed</a:t>
            </a:r>
          </a:p>
          <a:p>
            <a:pPr marL="800100" lvl="1" indent="-342900">
              <a:buFont typeface="+mj-lt"/>
              <a:buAutoNum type="alphaLcParenR"/>
            </a:pPr>
            <a:r>
              <a:rPr lang="en-AU" sz="1600" dirty="0"/>
              <a:t>Admit to CCU</a:t>
            </a:r>
          </a:p>
          <a:p>
            <a:pPr marL="342900" indent="-342900">
              <a:buAutoNum type="arabicPeriod"/>
            </a:pPr>
            <a:r>
              <a:rPr lang="en-AU" sz="1600" dirty="0"/>
              <a:t>The next invasive test should be</a:t>
            </a:r>
          </a:p>
          <a:p>
            <a:pPr marL="800100" lvl="1" indent="-342900">
              <a:buFont typeface="+mj-lt"/>
              <a:buAutoNum type="alphaLcParenR"/>
            </a:pPr>
            <a:r>
              <a:rPr lang="en-AU" sz="1600" dirty="0"/>
              <a:t>Exercise stress test</a:t>
            </a:r>
          </a:p>
          <a:p>
            <a:pPr marL="800100" lvl="1" indent="-342900">
              <a:buFont typeface="+mj-lt"/>
              <a:buAutoNum type="alphaLcParenR"/>
            </a:pPr>
            <a:r>
              <a:rPr lang="en-AU" sz="1600" dirty="0"/>
              <a:t>Stress echocardiograph</a:t>
            </a:r>
          </a:p>
          <a:p>
            <a:pPr marL="800100" lvl="1" indent="-342900">
              <a:buFont typeface="+mj-lt"/>
              <a:buAutoNum type="alphaLcParenR"/>
            </a:pPr>
            <a:r>
              <a:rPr lang="en-AU" sz="1600" dirty="0"/>
              <a:t>CT coronary</a:t>
            </a:r>
          </a:p>
          <a:p>
            <a:pPr marL="800100" lvl="1" indent="-342900">
              <a:buFont typeface="+mj-lt"/>
              <a:buAutoNum type="alphaLcParenR"/>
            </a:pPr>
            <a:r>
              <a:rPr lang="en-AU" sz="1600" dirty="0"/>
              <a:t>Coronary angiography</a:t>
            </a:r>
          </a:p>
          <a:p>
            <a:pPr marL="800100" lvl="1" indent="-342900">
              <a:buFont typeface="+mj-lt"/>
              <a:buAutoNum type="alphaLcParenR"/>
            </a:pPr>
            <a:r>
              <a:rPr lang="en-AU" sz="1600" dirty="0"/>
              <a:t>MIBI scan</a:t>
            </a:r>
          </a:p>
        </p:txBody>
      </p:sp>
      <p:sp>
        <p:nvSpPr>
          <p:cNvPr id="8" name="Content Placeholder 2">
            <a:extLst>
              <a:ext uri="{FF2B5EF4-FFF2-40B4-BE49-F238E27FC236}">
                <a16:creationId xmlns:a16="http://schemas.microsoft.com/office/drawing/2014/main" id="{7CA3A1EF-E363-4A13-9EA3-003408FD9A80}"/>
              </a:ext>
            </a:extLst>
          </p:cNvPr>
          <p:cNvSpPr txBox="1">
            <a:spLocks/>
          </p:cNvSpPr>
          <p:nvPr/>
        </p:nvSpPr>
        <p:spPr>
          <a:xfrm>
            <a:off x="405229" y="6086010"/>
            <a:ext cx="10515600" cy="57884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dirty="0"/>
              <a:t>On your second device open the following link </a:t>
            </a:r>
            <a:r>
              <a:rPr lang="en-AU" sz="1600" dirty="0">
                <a:hlinkClick r:id="rId3"/>
              </a:rPr>
              <a:t>https://docs.google.com/forms/d/e/1FAIpQLScW9l4SMU_OVUER1MXoQhkzA0I1rO4LITy791pNS3KBQJmSEg/viewform?usp=sf_link</a:t>
            </a:r>
            <a:r>
              <a:rPr lang="en-AU" sz="1600" dirty="0"/>
              <a:t> </a:t>
            </a:r>
          </a:p>
          <a:p>
            <a:endParaRPr lang="en-AU" dirty="0"/>
          </a:p>
          <a:p>
            <a:endParaRPr lang="en-AU" dirty="0"/>
          </a:p>
        </p:txBody>
      </p:sp>
      <p:pic>
        <p:nvPicPr>
          <p:cNvPr id="9" name="Picture 8">
            <a:extLst>
              <a:ext uri="{FF2B5EF4-FFF2-40B4-BE49-F238E27FC236}">
                <a16:creationId xmlns:a16="http://schemas.microsoft.com/office/drawing/2014/main" id="{B75E4FCA-9B5C-4BA6-848B-055D4B0B9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0892" y="5816571"/>
            <a:ext cx="1176819" cy="848279"/>
          </a:xfrm>
          <a:prstGeom prst="rect">
            <a:avLst/>
          </a:prstGeom>
        </p:spPr>
      </p:pic>
    </p:spTree>
    <p:extLst>
      <p:ext uri="{BB962C8B-B14F-4D97-AF65-F5344CB8AC3E}">
        <p14:creationId xmlns:p14="http://schemas.microsoft.com/office/powerpoint/2010/main" val="415047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4829B42-7CBA-4ECB-B509-F3C1BB96B5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80" y="365125"/>
            <a:ext cx="7841145" cy="5532336"/>
          </a:xfrm>
        </p:spPr>
      </p:pic>
      <p:sp>
        <p:nvSpPr>
          <p:cNvPr id="2" name="Title 1">
            <a:extLst>
              <a:ext uri="{FF2B5EF4-FFF2-40B4-BE49-F238E27FC236}">
                <a16:creationId xmlns:a16="http://schemas.microsoft.com/office/drawing/2014/main" id="{B6F18587-171B-4BCD-8C19-DABBD8F6E879}"/>
              </a:ext>
            </a:extLst>
          </p:cNvPr>
          <p:cNvSpPr>
            <a:spLocks noGrp="1"/>
          </p:cNvSpPr>
          <p:nvPr>
            <p:ph type="title"/>
          </p:nvPr>
        </p:nvSpPr>
        <p:spPr>
          <a:xfrm>
            <a:off x="997591" y="134552"/>
            <a:ext cx="10515600" cy="1325563"/>
          </a:xfrm>
        </p:spPr>
        <p:txBody>
          <a:bodyPr>
            <a:noAutofit/>
          </a:bodyPr>
          <a:lstStyle/>
          <a:p>
            <a:r>
              <a:rPr lang="en-AU" sz="3200" dirty="0"/>
              <a:t>Case 4 – </a:t>
            </a:r>
            <a:r>
              <a:rPr lang="en-AU" sz="2000" dirty="0"/>
              <a:t>You are covering medical patients on an extremely busy evening.  A nurse hands you the ECG for you “to have a quick look, please?”</a:t>
            </a:r>
          </a:p>
        </p:txBody>
      </p:sp>
      <p:sp>
        <p:nvSpPr>
          <p:cNvPr id="6" name="Content Placeholder 2">
            <a:extLst>
              <a:ext uri="{FF2B5EF4-FFF2-40B4-BE49-F238E27FC236}">
                <a16:creationId xmlns:a16="http://schemas.microsoft.com/office/drawing/2014/main" id="{4F03B1BA-F449-4DC1-AA7D-6CECD645358F}"/>
              </a:ext>
            </a:extLst>
          </p:cNvPr>
          <p:cNvSpPr txBox="1">
            <a:spLocks/>
          </p:cNvSpPr>
          <p:nvPr/>
        </p:nvSpPr>
        <p:spPr>
          <a:xfrm>
            <a:off x="405229" y="6086010"/>
            <a:ext cx="10515600" cy="57884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dirty="0"/>
              <a:t>On your second device open the following link </a:t>
            </a:r>
            <a:r>
              <a:rPr lang="en-AU" sz="1600" dirty="0">
                <a:hlinkClick r:id="rId3"/>
              </a:rPr>
              <a:t>https://docs.google.com/forms/d/e/1FAIpQLScW9l4SMU_OVUER1MXoQhkzA0I1rO4LITy791pNS3KBQJmSEg/viewform?usp=sf_link</a:t>
            </a:r>
            <a:r>
              <a:rPr lang="en-AU" sz="1600" dirty="0"/>
              <a:t> </a:t>
            </a:r>
          </a:p>
          <a:p>
            <a:endParaRPr lang="en-AU" dirty="0"/>
          </a:p>
          <a:p>
            <a:endParaRPr lang="en-AU" dirty="0"/>
          </a:p>
        </p:txBody>
      </p:sp>
      <p:sp>
        <p:nvSpPr>
          <p:cNvPr id="7" name="TextBox 6">
            <a:extLst>
              <a:ext uri="{FF2B5EF4-FFF2-40B4-BE49-F238E27FC236}">
                <a16:creationId xmlns:a16="http://schemas.microsoft.com/office/drawing/2014/main" id="{6910038D-5EED-4445-9E44-0417BD765116}"/>
              </a:ext>
            </a:extLst>
          </p:cNvPr>
          <p:cNvSpPr txBox="1"/>
          <p:nvPr/>
        </p:nvSpPr>
        <p:spPr>
          <a:xfrm>
            <a:off x="8367320" y="1594843"/>
            <a:ext cx="2852256" cy="5355312"/>
          </a:xfrm>
          <a:prstGeom prst="rect">
            <a:avLst/>
          </a:prstGeom>
          <a:noFill/>
        </p:spPr>
        <p:txBody>
          <a:bodyPr wrap="square" rtlCol="0">
            <a:spAutoFit/>
          </a:bodyPr>
          <a:lstStyle/>
          <a:p>
            <a:pPr marL="342900" indent="-342900">
              <a:buAutoNum type="arabicPeriod"/>
            </a:pPr>
            <a:r>
              <a:rPr lang="en-AU" dirty="0"/>
              <a:t>Describe the ECG</a:t>
            </a:r>
          </a:p>
          <a:p>
            <a:pPr marL="342900" indent="-342900">
              <a:buAutoNum type="arabicPeriod"/>
            </a:pPr>
            <a:endParaRPr lang="en-AU" dirty="0"/>
          </a:p>
          <a:p>
            <a:pPr marL="342900" indent="-342900">
              <a:buAutoNum type="arabicPeriod"/>
            </a:pPr>
            <a:r>
              <a:rPr lang="en-AU" dirty="0"/>
              <a:t>What is the differential diagnosis?</a:t>
            </a:r>
          </a:p>
          <a:p>
            <a:pPr marL="342900" indent="-342900">
              <a:buAutoNum type="arabicPeriod"/>
            </a:pPr>
            <a:endParaRPr lang="en-AU" dirty="0"/>
          </a:p>
          <a:p>
            <a:pPr marL="342900" indent="-342900">
              <a:buAutoNum type="arabicPeriod"/>
            </a:pPr>
            <a:r>
              <a:rPr lang="en-AU" dirty="0"/>
              <a:t>The appropriate tests are (note all that you will order)</a:t>
            </a:r>
          </a:p>
          <a:p>
            <a:pPr marL="800100" lvl="1" indent="-342900">
              <a:buFont typeface="Courier New" panose="02070309020205020404" pitchFamily="49" charset="0"/>
              <a:buChar char="o"/>
            </a:pPr>
            <a:r>
              <a:rPr lang="en-AU" dirty="0"/>
              <a:t>I-stat U&amp;E</a:t>
            </a:r>
          </a:p>
          <a:p>
            <a:pPr marL="800100" lvl="1" indent="-342900">
              <a:buFont typeface="Courier New" panose="02070309020205020404" pitchFamily="49" charset="0"/>
              <a:buChar char="o"/>
            </a:pPr>
            <a:r>
              <a:rPr lang="en-AU" dirty="0"/>
              <a:t>U&amp;E</a:t>
            </a:r>
          </a:p>
          <a:p>
            <a:pPr marL="800100" lvl="1" indent="-342900">
              <a:buFont typeface="Courier New" panose="02070309020205020404" pitchFamily="49" charset="0"/>
              <a:buChar char="o"/>
            </a:pPr>
            <a:r>
              <a:rPr lang="en-AU" dirty="0"/>
              <a:t>Mg</a:t>
            </a:r>
          </a:p>
          <a:p>
            <a:pPr marL="800100" lvl="1" indent="-342900">
              <a:buFont typeface="Courier New" panose="02070309020205020404" pitchFamily="49" charset="0"/>
              <a:buChar char="o"/>
            </a:pPr>
            <a:r>
              <a:rPr lang="en-AU" dirty="0"/>
              <a:t>Ca/PO4</a:t>
            </a:r>
          </a:p>
          <a:p>
            <a:pPr marL="800100" lvl="1" indent="-342900">
              <a:buFont typeface="Courier New" panose="02070309020205020404" pitchFamily="49" charset="0"/>
              <a:buChar char="o"/>
            </a:pPr>
            <a:r>
              <a:rPr lang="en-AU" dirty="0"/>
              <a:t>Troponin</a:t>
            </a:r>
          </a:p>
          <a:p>
            <a:pPr marL="800100" lvl="1" indent="-342900">
              <a:buFont typeface="Courier New" panose="02070309020205020404" pitchFamily="49" charset="0"/>
              <a:buChar char="o"/>
            </a:pPr>
            <a:r>
              <a:rPr lang="en-AU" dirty="0"/>
              <a:t>D-Dimer</a:t>
            </a:r>
          </a:p>
          <a:p>
            <a:pPr marL="800100" lvl="1" indent="-342900">
              <a:buFont typeface="Courier New" panose="02070309020205020404" pitchFamily="49" charset="0"/>
              <a:buChar char="o"/>
            </a:pPr>
            <a:r>
              <a:rPr lang="en-AU" dirty="0"/>
              <a:t>TFTs</a:t>
            </a:r>
          </a:p>
          <a:p>
            <a:pPr marL="800100" lvl="1" indent="-342900">
              <a:buFont typeface="Courier New" panose="02070309020205020404" pitchFamily="49" charset="0"/>
              <a:buChar char="o"/>
            </a:pPr>
            <a:r>
              <a:rPr lang="en-AU" dirty="0"/>
              <a:t>FBE</a:t>
            </a:r>
          </a:p>
          <a:p>
            <a:pPr marL="800100" lvl="1" indent="-342900">
              <a:buAutoNum type="arabicPeriod"/>
            </a:pPr>
            <a:endParaRPr lang="en-AU" dirty="0"/>
          </a:p>
          <a:p>
            <a:pPr marL="342900" indent="-342900">
              <a:buAutoNum type="arabicPeriod"/>
            </a:pPr>
            <a:endParaRPr lang="en-AU" dirty="0"/>
          </a:p>
          <a:p>
            <a:pPr marL="342900" indent="-342900">
              <a:buAutoNum type="arabicPeriod"/>
            </a:pPr>
            <a:endParaRPr lang="en-AU" dirty="0"/>
          </a:p>
        </p:txBody>
      </p:sp>
      <p:pic>
        <p:nvPicPr>
          <p:cNvPr id="8" name="Picture 7">
            <a:extLst>
              <a:ext uri="{FF2B5EF4-FFF2-40B4-BE49-F238E27FC236}">
                <a16:creationId xmlns:a16="http://schemas.microsoft.com/office/drawing/2014/main" id="{9851FA4A-2AE4-4160-90C2-F66996DC0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3580" y="5816571"/>
            <a:ext cx="1176819" cy="848279"/>
          </a:xfrm>
          <a:prstGeom prst="rect">
            <a:avLst/>
          </a:prstGeom>
        </p:spPr>
      </p:pic>
    </p:spTree>
    <p:extLst>
      <p:ext uri="{BB962C8B-B14F-4D97-AF65-F5344CB8AC3E}">
        <p14:creationId xmlns:p14="http://schemas.microsoft.com/office/powerpoint/2010/main" val="402742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E7F619-5371-4BFE-B71D-2EC02DD01E20}"/>
              </a:ext>
            </a:extLst>
          </p:cNvPr>
          <p:cNvSpPr>
            <a:spLocks noGrp="1"/>
          </p:cNvSpPr>
          <p:nvPr>
            <p:ph type="title"/>
          </p:nvPr>
        </p:nvSpPr>
        <p:spPr>
          <a:xfrm>
            <a:off x="745922" y="197345"/>
            <a:ext cx="10515600" cy="1325563"/>
          </a:xfrm>
        </p:spPr>
        <p:txBody>
          <a:bodyPr>
            <a:noAutofit/>
          </a:bodyPr>
          <a:lstStyle/>
          <a:p>
            <a:r>
              <a:rPr lang="en-AU" sz="3200" dirty="0"/>
              <a:t>Case 5 – </a:t>
            </a:r>
            <a:r>
              <a:rPr lang="en-AU" sz="2400" dirty="0"/>
              <a:t>A 29 year old male is in Bay 15 in the ED, presented with sudden onset R sided chest pain whilst jogging around the lake. Associated dyspnoea which then resolved. Previous similar episode 2/12 ago, self-resolved.</a:t>
            </a:r>
            <a:br>
              <a:rPr lang="en-AU" sz="2400" dirty="0"/>
            </a:br>
            <a:endParaRPr lang="en-AU" sz="2000" dirty="0"/>
          </a:p>
        </p:txBody>
      </p:sp>
      <p:sp>
        <p:nvSpPr>
          <p:cNvPr id="5" name="TextBox 4">
            <a:extLst>
              <a:ext uri="{FF2B5EF4-FFF2-40B4-BE49-F238E27FC236}">
                <a16:creationId xmlns:a16="http://schemas.microsoft.com/office/drawing/2014/main" id="{2C40B3D6-1A3C-4CD3-B61B-5DA01A62332F}"/>
              </a:ext>
            </a:extLst>
          </p:cNvPr>
          <p:cNvSpPr txBox="1"/>
          <p:nvPr/>
        </p:nvSpPr>
        <p:spPr>
          <a:xfrm>
            <a:off x="745922" y="1522908"/>
            <a:ext cx="10956021" cy="4062651"/>
          </a:xfrm>
          <a:prstGeom prst="rect">
            <a:avLst/>
          </a:prstGeom>
          <a:noFill/>
        </p:spPr>
        <p:txBody>
          <a:bodyPr wrap="square" rtlCol="0">
            <a:spAutoFit/>
          </a:bodyPr>
          <a:lstStyle/>
          <a:p>
            <a:r>
              <a:rPr lang="en-AU" sz="2000" dirty="0"/>
              <a:t>Past medical history includes significant anxiety and depression. Smoker, 10 pack year history.</a:t>
            </a:r>
            <a:br>
              <a:rPr lang="en-AU" sz="2000" dirty="0"/>
            </a:br>
            <a:r>
              <a:rPr lang="en-AU" sz="2000" dirty="0"/>
              <a:t>On examination patient showed no increased WOB, no respiratory distress. Vitals all within normal ranges. Sharp, central chest pain, worse on inspiration. Reduced breath sounds in right upper zone and the Emergency Department is too noisy (again) for you to be confident about these findings.</a:t>
            </a:r>
          </a:p>
          <a:p>
            <a:endParaRPr lang="en-AU" sz="2000" dirty="0"/>
          </a:p>
          <a:p>
            <a:r>
              <a:rPr lang="en-AU" sz="2000" dirty="0"/>
              <a:t>Review the x-rays on the following slide and answer the following questions</a:t>
            </a:r>
          </a:p>
          <a:p>
            <a:endParaRPr lang="en-AU" sz="2000" dirty="0"/>
          </a:p>
          <a:p>
            <a:pPr marL="457200" indent="-457200">
              <a:buAutoNum type="arabicPeriod"/>
            </a:pPr>
            <a:r>
              <a:rPr lang="en-AU" sz="2000" dirty="0"/>
              <a:t>Describe the CXR</a:t>
            </a:r>
          </a:p>
          <a:p>
            <a:pPr marL="457200" indent="-457200">
              <a:buAutoNum type="arabicPeriod"/>
            </a:pPr>
            <a:endParaRPr lang="en-AU" sz="2000" dirty="0"/>
          </a:p>
          <a:p>
            <a:pPr marL="457200" indent="-457200">
              <a:buAutoNum type="arabicPeriod"/>
            </a:pPr>
            <a:r>
              <a:rPr lang="en-AU" sz="2000" dirty="0"/>
              <a:t>Describe your management – support care, definitive care</a:t>
            </a:r>
          </a:p>
          <a:p>
            <a:pPr marL="457200" indent="-457200">
              <a:buAutoNum type="arabicPeriod"/>
            </a:pPr>
            <a:endParaRPr lang="en-AU" sz="2000" dirty="0"/>
          </a:p>
          <a:p>
            <a:pPr marL="457200" indent="-457200">
              <a:buAutoNum type="arabicPeriod"/>
            </a:pPr>
            <a:r>
              <a:rPr lang="en-AU" sz="2000" dirty="0"/>
              <a:t>Outline your referral/handover using the ISBAR format</a:t>
            </a:r>
          </a:p>
          <a:p>
            <a:pPr marL="342900" indent="-342900">
              <a:buAutoNum type="arabicPeriod"/>
            </a:pPr>
            <a:endParaRPr lang="en-AU" dirty="0"/>
          </a:p>
        </p:txBody>
      </p:sp>
      <p:sp>
        <p:nvSpPr>
          <p:cNvPr id="14" name="Content Placeholder 2">
            <a:extLst>
              <a:ext uri="{FF2B5EF4-FFF2-40B4-BE49-F238E27FC236}">
                <a16:creationId xmlns:a16="http://schemas.microsoft.com/office/drawing/2014/main" id="{2752C4D2-53BB-4C55-9D6F-4358E048BA86}"/>
              </a:ext>
            </a:extLst>
          </p:cNvPr>
          <p:cNvSpPr txBox="1">
            <a:spLocks/>
          </p:cNvSpPr>
          <p:nvPr/>
        </p:nvSpPr>
        <p:spPr>
          <a:xfrm>
            <a:off x="598175" y="5842730"/>
            <a:ext cx="10515600" cy="57884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dirty="0"/>
              <a:t>On your second device open the following link </a:t>
            </a:r>
            <a:r>
              <a:rPr lang="en-AU" sz="1600" dirty="0">
                <a:hlinkClick r:id="rId2"/>
              </a:rPr>
              <a:t>https://docs.google.com/forms/d/e/1FAIpQLScW9l4SMU_OVUER1MXoQhkzA0I1rO4LITy791pNS3KBQJmSEg/viewform?usp=sf_link</a:t>
            </a:r>
            <a:r>
              <a:rPr lang="en-AU" sz="1600" dirty="0"/>
              <a:t> </a:t>
            </a:r>
          </a:p>
          <a:p>
            <a:endParaRPr lang="en-AU" dirty="0"/>
          </a:p>
          <a:p>
            <a:endParaRPr lang="en-AU" dirty="0"/>
          </a:p>
        </p:txBody>
      </p:sp>
    </p:spTree>
    <p:extLst>
      <p:ext uri="{BB962C8B-B14F-4D97-AF65-F5344CB8AC3E}">
        <p14:creationId xmlns:p14="http://schemas.microsoft.com/office/powerpoint/2010/main" val="370082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0FF8-CFC0-4D08-9D7E-AC331D813E34}"/>
              </a:ext>
            </a:extLst>
          </p:cNvPr>
          <p:cNvSpPr>
            <a:spLocks noGrp="1"/>
          </p:cNvSpPr>
          <p:nvPr>
            <p:ph type="title"/>
          </p:nvPr>
        </p:nvSpPr>
        <p:spPr>
          <a:xfrm>
            <a:off x="838200" y="70351"/>
            <a:ext cx="10515600" cy="784167"/>
          </a:xfrm>
        </p:spPr>
        <p:txBody>
          <a:bodyPr>
            <a:normAutofit/>
          </a:bodyPr>
          <a:lstStyle/>
          <a:p>
            <a:r>
              <a:rPr lang="en-AU" sz="3600" dirty="0"/>
              <a:t>Case 5 – CXR</a:t>
            </a:r>
          </a:p>
        </p:txBody>
      </p:sp>
      <p:pic>
        <p:nvPicPr>
          <p:cNvPr id="3" name="Picture 2">
            <a:extLst>
              <a:ext uri="{FF2B5EF4-FFF2-40B4-BE49-F238E27FC236}">
                <a16:creationId xmlns:a16="http://schemas.microsoft.com/office/drawing/2014/main" id="{48BA5237-6191-4C50-8760-C528EE9E18FB}"/>
              </a:ext>
            </a:extLst>
          </p:cNvPr>
          <p:cNvPicPr>
            <a:picLocks noChangeAspect="1"/>
          </p:cNvPicPr>
          <p:nvPr/>
        </p:nvPicPr>
        <p:blipFill rotWithShape="1">
          <a:blip r:embed="rId2">
            <a:extLst>
              <a:ext uri="{28A0092B-C50C-407E-A947-70E740481C1C}">
                <a14:useLocalDpi xmlns:a14="http://schemas.microsoft.com/office/drawing/2010/main" val="0"/>
              </a:ext>
            </a:extLst>
          </a:blip>
          <a:srcRect l="21124" t="2877" r="25412" b="3853"/>
          <a:stretch/>
        </p:blipFill>
        <p:spPr>
          <a:xfrm>
            <a:off x="499739" y="742463"/>
            <a:ext cx="5596261" cy="5491652"/>
          </a:xfrm>
          <a:prstGeom prst="rect">
            <a:avLst/>
          </a:prstGeom>
        </p:spPr>
      </p:pic>
      <p:pic>
        <p:nvPicPr>
          <p:cNvPr id="4" name="Picture 3">
            <a:extLst>
              <a:ext uri="{FF2B5EF4-FFF2-40B4-BE49-F238E27FC236}">
                <a16:creationId xmlns:a16="http://schemas.microsoft.com/office/drawing/2014/main" id="{01BC3C9C-2D34-458D-92DB-0C2BD4001FE3}"/>
              </a:ext>
            </a:extLst>
          </p:cNvPr>
          <p:cNvPicPr>
            <a:picLocks noChangeAspect="1"/>
          </p:cNvPicPr>
          <p:nvPr/>
        </p:nvPicPr>
        <p:blipFill rotWithShape="1">
          <a:blip r:embed="rId3">
            <a:extLst>
              <a:ext uri="{28A0092B-C50C-407E-A947-70E740481C1C}">
                <a14:useLocalDpi xmlns:a14="http://schemas.microsoft.com/office/drawing/2010/main" val="0"/>
              </a:ext>
            </a:extLst>
          </a:blip>
          <a:srcRect l="22569" t="2877" r="26101" b="3853"/>
          <a:stretch/>
        </p:blipFill>
        <p:spPr>
          <a:xfrm>
            <a:off x="6323307" y="744523"/>
            <a:ext cx="5368954" cy="5487531"/>
          </a:xfrm>
          <a:prstGeom prst="rect">
            <a:avLst/>
          </a:prstGeom>
        </p:spPr>
      </p:pic>
      <p:sp>
        <p:nvSpPr>
          <p:cNvPr id="5" name="Content Placeholder 2">
            <a:extLst>
              <a:ext uri="{FF2B5EF4-FFF2-40B4-BE49-F238E27FC236}">
                <a16:creationId xmlns:a16="http://schemas.microsoft.com/office/drawing/2014/main" id="{02B508D7-6E56-48A2-81D7-3BBBE55986A7}"/>
              </a:ext>
            </a:extLst>
          </p:cNvPr>
          <p:cNvSpPr txBox="1">
            <a:spLocks/>
          </p:cNvSpPr>
          <p:nvPr/>
        </p:nvSpPr>
        <p:spPr>
          <a:xfrm>
            <a:off x="499739" y="6279160"/>
            <a:ext cx="10515600" cy="57884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dirty="0"/>
              <a:t>On your second device open the following link </a:t>
            </a:r>
            <a:r>
              <a:rPr lang="en-AU" sz="1600" dirty="0">
                <a:hlinkClick r:id="rId4"/>
              </a:rPr>
              <a:t>https://docs.google.com/forms/d/e/1FAIpQLScW9l4SMU_OVUER1MXoQhkzA0I1rO4LITy791pNS3KBQJmSEg/viewform?usp=sf_link</a:t>
            </a:r>
            <a:r>
              <a:rPr lang="en-AU" sz="1600" dirty="0"/>
              <a:t> </a:t>
            </a:r>
          </a:p>
          <a:p>
            <a:endParaRPr lang="en-AU" dirty="0"/>
          </a:p>
          <a:p>
            <a:endParaRPr lang="en-AU" dirty="0"/>
          </a:p>
        </p:txBody>
      </p:sp>
    </p:spTree>
    <p:extLst>
      <p:ext uri="{BB962C8B-B14F-4D97-AF65-F5344CB8AC3E}">
        <p14:creationId xmlns:p14="http://schemas.microsoft.com/office/powerpoint/2010/main" val="326435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C14D-7C11-46CC-9185-2425CFCD99CD}"/>
              </a:ext>
            </a:extLst>
          </p:cNvPr>
          <p:cNvSpPr>
            <a:spLocks noGrp="1"/>
          </p:cNvSpPr>
          <p:nvPr>
            <p:ph type="title"/>
          </p:nvPr>
        </p:nvSpPr>
        <p:spPr>
          <a:xfrm>
            <a:off x="838200" y="1088953"/>
            <a:ext cx="10515600" cy="2852737"/>
          </a:xfrm>
        </p:spPr>
        <p:txBody>
          <a:bodyPr/>
          <a:lstStyle/>
          <a:p>
            <a:r>
              <a:rPr lang="en-AU" dirty="0"/>
              <a:t>Answers and discussion points</a:t>
            </a:r>
          </a:p>
        </p:txBody>
      </p:sp>
      <p:sp>
        <p:nvSpPr>
          <p:cNvPr id="3" name="Text Placeholder 2">
            <a:extLst>
              <a:ext uri="{FF2B5EF4-FFF2-40B4-BE49-F238E27FC236}">
                <a16:creationId xmlns:a16="http://schemas.microsoft.com/office/drawing/2014/main" id="{F638A197-FFF0-46B6-9B9B-E9C0ABA063A4}"/>
              </a:ext>
            </a:extLst>
          </p:cNvPr>
          <p:cNvSpPr>
            <a:spLocks noGrp="1"/>
          </p:cNvSpPr>
          <p:nvPr>
            <p:ph type="body" idx="1"/>
          </p:nvPr>
        </p:nvSpPr>
        <p:spPr/>
        <p:txBody>
          <a:bodyPr/>
          <a:lstStyle/>
          <a:p>
            <a:endParaRPr lang="en-AU"/>
          </a:p>
        </p:txBody>
      </p:sp>
      <p:pic>
        <p:nvPicPr>
          <p:cNvPr id="4" name="Picture 3">
            <a:extLst>
              <a:ext uri="{FF2B5EF4-FFF2-40B4-BE49-F238E27FC236}">
                <a16:creationId xmlns:a16="http://schemas.microsoft.com/office/drawing/2014/main" id="{7FF4C4D8-0CEB-4F24-B02E-21CD91FA2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3580" y="5816571"/>
            <a:ext cx="1176819" cy="848279"/>
          </a:xfrm>
          <a:prstGeom prst="rect">
            <a:avLst/>
          </a:prstGeom>
        </p:spPr>
      </p:pic>
    </p:spTree>
    <p:extLst>
      <p:ext uri="{BB962C8B-B14F-4D97-AF65-F5344CB8AC3E}">
        <p14:creationId xmlns:p14="http://schemas.microsoft.com/office/powerpoint/2010/main" val="1078330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2054</Words>
  <Application>Microsoft Office PowerPoint</Application>
  <PresentationFormat>Widescreen</PresentationFormat>
  <Paragraphs>174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Symbol</vt:lpstr>
      <vt:lpstr>Office Theme</vt:lpstr>
      <vt:lpstr>Welcome to the  ‘Cases in the Spotlight’ </vt:lpstr>
      <vt:lpstr>Cases in the Spotlight - Instructions</vt:lpstr>
      <vt:lpstr>Case 1 – 48 year old female with generalised muscle weakness, has chronic renal failure, recent vomiting and diarrhoea…</vt:lpstr>
      <vt:lpstr>Case 2 – A colleague hands you this ECG. The patient had presented for an episode of chest pain which is presumed cardiac in nature after a thorough history and examination. The patient is to be admitted overnight and have a delayed troponin, ECG, and reassessment in the morning. </vt:lpstr>
      <vt:lpstr>Case 3 – A colleague hands you this ECG. The patient had presented for an episode of chest pain which is presumed cardiac in nature after a thorough history and examination. The patient has had a troponin performed initially and also at 8 hours, and they are normal.</vt:lpstr>
      <vt:lpstr>Case 4 – You are covering medical patients on an extremely busy evening.  A nurse hands you the ECG for you “to have a quick look, please?”</vt:lpstr>
      <vt:lpstr>Case 5 – A 29 year old male is in Bay 15 in the ED, presented with sudden onset R sided chest pain whilst jogging around the lake. Associated dyspnoea which then resolved. Previous similar episode 2/12 ago, self-resolved. </vt:lpstr>
      <vt:lpstr>Case 5 – CXR</vt:lpstr>
      <vt:lpstr>Answers and discussion points</vt:lpstr>
      <vt:lpstr>PowerPoint Presentation</vt:lpstr>
      <vt:lpstr>Case 2 – A colleague hands you this ECG. The patient had presented for an episode of chest pain which is presumed cardiac in nature after a thorough history and examination. The patient is to be admitted overnight and have a delayed troponin, ECG, and reassessment in the morning. </vt:lpstr>
      <vt:lpstr>Case 3 – A colleague hands you this ECG. The patient had presented for an episode of chest pain which is presumed cardiac in nature after a thorough history and examination. The patient has had a troponin performed initially and also at 8 hours, and they are normal.</vt:lpstr>
      <vt:lpstr>Case 4 – You are covering medical patients on an extremely busy evening.  A nurse hands you the ECG for you “to have a quick look, please?”</vt:lpstr>
      <vt:lpstr>Case 5 – A 29 year old male is in Bay 15 CXR. </vt:lpstr>
      <vt:lpstr>Case 5 – For information regarding the outcome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‘Case in the Spotlight’</dc:title>
  <dc:creator>Zoe Swain</dc:creator>
  <cp:lastModifiedBy>Zoe Swain</cp:lastModifiedBy>
  <cp:revision>15</cp:revision>
  <cp:lastPrinted>2021-08-11T04:46:46Z</cp:lastPrinted>
  <dcterms:created xsi:type="dcterms:W3CDTF">2021-08-11T03:02:09Z</dcterms:created>
  <dcterms:modified xsi:type="dcterms:W3CDTF">2021-10-28T04:36:36Z</dcterms:modified>
</cp:coreProperties>
</file>